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31" r:id="rId4"/>
  </p:sldMasterIdLst>
  <p:notesMasterIdLst>
    <p:notesMasterId r:id="rId16"/>
  </p:notesMasterIdLst>
  <p:sldIdLst>
    <p:sldId id="2147483546" r:id="rId5"/>
    <p:sldId id="273" r:id="rId6"/>
    <p:sldId id="283" r:id="rId7"/>
    <p:sldId id="296" r:id="rId8"/>
    <p:sldId id="2147483185" r:id="rId9"/>
    <p:sldId id="4530" r:id="rId10"/>
    <p:sldId id="278" r:id="rId11"/>
    <p:sldId id="277" r:id="rId12"/>
    <p:sldId id="619" r:id="rId13"/>
    <p:sldId id="323" r:id="rId14"/>
    <p:sldId id="214737621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3AAC09-CECC-FC48-9927-BBE92D5A981C}" name="Kill, Gunnar" initials="" userId="S::gunnar.kill@capgemini.com::f6895dcf-cbe0-4b4f-a00f-2e6d35ba3e49" providerId="AD"/>
  <p188:author id="{C08BA32C-CEAE-00CF-0C42-E9245615B8CC}" name="Mourait, Thomas" initials="MT" userId="S::thomas.mourait@capgemini.com::ecf0f521-9898-47cd-a1ef-735e21d3ee4e" providerId="AD"/>
  <p188:author id="{828AFE2C-E863-8168-83A8-B7D330C31B2A}" name="Lagae, Maarten" initials="LM" userId="S::maarten.lagae@capgemini.com::bc04f48e-09b5-4980-9d1d-cb8d15709323" providerId="AD"/>
  <p188:author id="{CF92C72D-D116-24D9-BED8-C4397BF9033A}" name="Bodjang, Djanke (Medcom, Inc)" initials="DB" userId="S::ktwj171@astrazeneca.net::03dec17b-cf65-4069-9847-70f987fc5681" providerId="AD"/>
  <p188:author id="{0CBA4130-BC18-5CEF-7CD9-ADA1E34B5690}" name="LAARIF, Rim" initials="LR" userId="LAARIF, Rim" providerId="None"/>
  <p188:author id="{9D456F31-E66A-6978-82BC-3DD07F685F25}" name="Ghosh, Tathagata" initials="" userId="S::tathagata.ghosh@capgemini.com::c1a89139-9d1e-4bfc-ad95-19545365b997" providerId="AD"/>
  <p188:author id="{4B3CB153-DD8A-6274-E630-ACECBC9E2A8E}" name="Sandhu, Ronjit" initials="" userId="S::ron.sandhu@capgemini.com::6fc70387-4579-418a-a51e-fadc0212d846" providerId="AD"/>
  <p188:author id="{3F3A7170-CE28-5572-FFC5-CD5DD6F6A0D4}" name="Goel Mittal, Neeraj" initials="GN" userId="S::neeraj.goelmittal@capgemini.com::98bcafa5-eb2e-4cb7-af7e-a52adade4419" providerId="AD"/>
  <p188:author id="{CC454077-51BD-A90D-6D65-B4AD288BB4A6}" name="Goderis, Yietse" initials="GY" userId="S::yietse.goderis@capgemini.com::4df39440-492f-490c-9b23-2df4ac40979c" providerId="AD"/>
  <p188:author id="{B0E8BD80-B0F8-6EC9-FD67-C5DEF6274BDC}" name="Munkacsi, Noemi" initials="NM" userId="S::noemi.munkacsi@capgemini.com::f28572ed-d7e5-49a6-a0de-5fb6ec168b3b" providerId="AD"/>
  <p188:author id="{B1540292-5622-0C82-731A-063E430E7131}" name="Patil, Anil" initials="AP" userId="S::anil.a.patil@capgemini.com::a900ae17-6cbb-4581-9a93-ad413568864f" providerId="AD"/>
  <p188:author id="{2F90C092-3C92-D7A3-1CA7-F95843A4EB30}" name="STUNAULT, Romain" initials="SR" userId="S::romain.stunault@capgemini.com::01f3efe7-78c8-468f-b1ad-e7872ab4fc4b" providerId="AD"/>
  <p188:author id="{A447FF94-8696-C0B8-DC47-81E6A064EBA9}" name="Deschuytter, Casper" initials="DC" userId="S::casper.deschuytter@capgemini.com::ef7659c6-153c-4b65-8669-9facbf41601f" providerId="AD"/>
  <p188:author id="{6C1F589C-543A-83F1-FF57-40F92A4D1D31}" name="MACHAIRAS, Vaïa" initials="MV" userId="S::vaia.machairas@capgemini.com::0d782800-f27d-4f34-90fa-6ca262fbfb42" providerId="AD"/>
  <p188:author id="{52D330A7-EAD2-1563-BFAD-531BF9BDDC89}" name="Samuel, Elizabeth" initials="ES" userId="S::elizabeth.samuel@capgemini.com::cc05bedd-d118-423c-aa36-d58f916ab1d9" providerId="AD"/>
  <p188:author id="{12062CBD-B99A-2C4E-9C63-A1EEF803E1F8}" name="Sayed, Sajidali" initials="SS" userId="S::ktqx987@astrazeneca.net::9c7f15aa-0c98-4540-9593-f2027a50fb8a" providerId="AD"/>
  <p188:author id="{EF336BBD-78B2-DF36-B74B-364986758F13}" name="Lahaye, Timothy" initials="LT" userId="S::timothy.lahaye@capgemini.com::4857d5d1-86af-4096-918b-fdb89cabfee7" providerId="AD"/>
  <p188:author id="{23D8ABC0-A84B-E152-0688-9FBB98B21E59}" name="MADELON, Camille" initials="CM" userId="S::camille.madelon@capgemini.com::d8c89592-1576-47cc-9b29-8800735c4acc" providerId="AD"/>
  <p188:author id="{776F2DC4-F977-A8AF-E4E2-AC933336A9DD}" name="Kaur, Sandy" initials="KS" userId="S::kzgq807@astrazeneca.net::03dddce9-2d86-4f92-a3fc-05fe967f5720" providerId="AD"/>
  <p188:author id="{4138BADE-8C7A-740F-F112-155ACA1D7DC3}" name="Downing, Jamie" initials="DJ" userId="S::james.downing@capgemini.com::c767dd33-4323-44ef-8d7d-ca0054fde1a4" providerId="AD"/>
  <p188:author id="{BBA655E3-F84F-5995-38C3-FB4B64676EB1}" name="Sudipta Misra" initials="SM" userId="S::Sudipta.Misra@agilisium.com::efeb7612-ad5f-4b0b-aba8-342276fdfab5" providerId="AD"/>
  <p188:author id="{B04875F2-125E-C2E6-E52D-E737F7E55329}" name="Rall, Thorsten" initials="TR" userId="S::thorsten.rall@capgemini.com::84428efc-3aa5-4c4b-b43b-b986f1a7c0c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B0A3D"/>
    <a:srgbClr val="E7F7FC"/>
    <a:srgbClr val="0F878A"/>
    <a:srgbClr val="12ABDB"/>
    <a:srgbClr val="0070AD"/>
    <a:srgbClr val="000000"/>
    <a:srgbClr val="2B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A9766A-B96E-5AD1-8615-2894CE96F64C}" v="1" dt="2025-04-14T08:20:06.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202"/>
  </p:normalViewPr>
  <p:slideViewPr>
    <p:cSldViewPr snapToGrid="0">
      <p:cViewPr varScale="1">
        <p:scale>
          <a:sx n="53" d="100"/>
          <a:sy n="53" d="100"/>
        </p:scale>
        <p:origin x="1176" y="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0FE4D-297E-4640-A4A3-BF3812A65E50}" type="datetimeFigureOut">
              <a:rPr lang="en-US" smtClean="0"/>
              <a:t>5/1/2025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0438D-CB5D-1D4A-B658-588575DE8EB0}" type="slidenum">
              <a:rPr lang="en-US" smtClean="0"/>
              <a:t>‹#›</a:t>
            </a:fld>
            <a:endParaRPr lang="en-US"/>
          </a:p>
        </p:txBody>
      </p:sp>
    </p:spTree>
    <p:extLst>
      <p:ext uri="{BB962C8B-B14F-4D97-AF65-F5344CB8AC3E}">
        <p14:creationId xmlns:p14="http://schemas.microsoft.com/office/powerpoint/2010/main" val="3959796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ovartis.com/news/media-releases/novartis-announces-fda-and-ema-filing-acceptance-ofatumumab-novel-b-cell-therapy-patients-relapsing-forms-multiple-sclerosis-rm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4999143C-1E5E-4735-96C5-CEC40F40079F}" type="slidenum">
              <a:rPr lang="en-US" smtClean="0"/>
              <a:t>1</a:t>
            </a:fld>
            <a:endParaRPr lang="en-US"/>
          </a:p>
        </p:txBody>
      </p:sp>
    </p:spTree>
    <p:extLst>
      <p:ext uri="{BB962C8B-B14F-4D97-AF65-F5344CB8AC3E}">
        <p14:creationId xmlns:p14="http://schemas.microsoft.com/office/powerpoint/2010/main" val="716415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F613CB-09F6-4928-99DF-F2CA304A39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942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F613CB-09F6-4928-99DF-F2CA304A39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34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a:hlinkClick r:id="rId3"/>
              </a:rPr>
              <a:t>https://www.novartis.com/news/media-releases/novartis-announces-fda-and-ema-filing-acceptance-ofatumumab-novel-b-cell-therapy-patients-relapsing-forms-multiple-sclerosis-rms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567389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6.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nly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3742993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204410220"/>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vert="horz"/>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3496716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Dark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7547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9FBFF"/>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1">
            <a:extLst>
              <a:ext uri="{FF2B5EF4-FFF2-40B4-BE49-F238E27FC236}">
                <a16:creationId xmlns:a16="http://schemas.microsoft.com/office/drawing/2014/main" id="{0C214FD1-A590-204B-B110-DE59669F9EF6}"/>
              </a:ext>
            </a:extLst>
          </p:cNvPr>
          <p:cNvSpPr>
            <a:spLocks noGrp="1"/>
          </p:cNvSpPr>
          <p:nvPr>
            <p:ph type="title" hasCustomPrompt="1"/>
          </p:nvPr>
        </p:nvSpPr>
        <p:spPr>
          <a:xfrm>
            <a:off x="228599" y="0"/>
            <a:ext cx="11128248" cy="1106424"/>
          </a:xfrm>
        </p:spPr>
        <p:txBody>
          <a:bodyPr/>
          <a:lstStyle>
            <a:lvl1pPr>
              <a:defRPr>
                <a:solidFill>
                  <a:schemeClr val="tx2"/>
                </a:solidFill>
              </a:defRPr>
            </a:lvl1pPr>
          </a:lstStyle>
          <a:p>
            <a:r>
              <a:rPr lang="en-US" dirty="0"/>
              <a:t>Change the style of the title</a:t>
            </a:r>
          </a:p>
        </p:txBody>
      </p:sp>
    </p:spTree>
    <p:extLst>
      <p:ext uri="{BB962C8B-B14F-4D97-AF65-F5344CB8AC3E}">
        <p14:creationId xmlns:p14="http://schemas.microsoft.com/office/powerpoint/2010/main" val="2545006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ubtitle purpl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Footer Placeholder 9">
            <a:extLst>
              <a:ext uri="{FF2B5EF4-FFF2-40B4-BE49-F238E27FC236}">
                <a16:creationId xmlns:a16="http://schemas.microsoft.com/office/drawing/2014/main" id="{C5EE218E-FD81-4726-9111-73E0371FBC02}"/>
              </a:ext>
            </a:extLst>
          </p:cNvPr>
          <p:cNvSpPr txBox="1">
            <a:spLocks/>
          </p:cNvSpPr>
          <p:nvPr userDrawn="1"/>
        </p:nvSpPr>
        <p:spPr>
          <a:xfrm>
            <a:off x="11674493" y="6534035"/>
            <a:ext cx="214275" cy="163860"/>
          </a:xfrm>
          <a:prstGeom prst="rect">
            <a:avLst/>
          </a:prstGeom>
          <a:noFill/>
        </p:spPr>
        <p:txBody>
          <a:bodyPr wrap="none" lIns="36000" tIns="0" rIns="36000" bIns="0" anchor="ctr" anchorCtr="0">
            <a:noAutofit/>
          </a:bodyPr>
          <a:lstStyle>
            <a:defPPr>
              <a:defRPr lang="fr-FR"/>
            </a:defPPr>
            <a:lvl1pPr marL="0" algn="l" defTabSz="914400" rtl="0" eaLnBrk="1" latinLnBrk="0" hangingPunct="1">
              <a:defRPr lang="de-DE" sz="8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0" eaLnBrk="1" latinLnBrk="0" hangingPunct="1">
              <a:spcBef>
                <a:spcPts val="1000"/>
              </a:spcBef>
              <a:buFont typeface="Arial" panose="020B0604020202020204" pitchFamily="34" charset="0"/>
              <a:buNone/>
            </a:pPr>
            <a:fld id="{F5315B47-6D08-4455-987F-9B64E426876D}" type="slidenum">
              <a:rPr lang="fr-FR" sz="800" kern="1200" smtClean="0">
                <a:solidFill>
                  <a:schemeClr val="bg1"/>
                </a:solidFill>
                <a:latin typeface="Ubuntu" panose="020B0504030602030204" pitchFamily="34" charset="0"/>
                <a:ea typeface="+mn-ea"/>
                <a:cs typeface="+mn-cs"/>
              </a:rPr>
              <a:pPr marL="0" algn="r" defTabSz="914400" rtl="0" eaLnBrk="1" latinLnBrk="0" hangingPunct="1">
                <a:spcBef>
                  <a:spcPts val="1000"/>
                </a:spcBef>
                <a:buFont typeface="Arial" panose="020B0604020202020204" pitchFamily="34" charset="0"/>
                <a:buNone/>
              </a:pPr>
              <a:t>‹#›</a:t>
            </a:fld>
            <a:endParaRPr lang="fr-FR" sz="800" kern="1200">
              <a:solidFill>
                <a:schemeClr val="bg1"/>
              </a:solidFill>
              <a:latin typeface="Ubuntu" panose="020B0504030602030204" pitchFamily="34" charset="0"/>
              <a:ea typeface="+mn-ea"/>
              <a:cs typeface="+mn-cs"/>
            </a:endParaRPr>
          </a:p>
        </p:txBody>
      </p:sp>
      <p:pic>
        <p:nvPicPr>
          <p:cNvPr id="10" name="Picture 9" descr="Background pattern&#10;&#10;Description automatically generated">
            <a:extLst>
              <a:ext uri="{FF2B5EF4-FFF2-40B4-BE49-F238E27FC236}">
                <a16:creationId xmlns:a16="http://schemas.microsoft.com/office/drawing/2014/main" id="{E5A785DF-3A07-46C3-9905-7660D49DFBD8}"/>
              </a:ext>
            </a:extLst>
          </p:cNvPr>
          <p:cNvPicPr>
            <a:picLocks noChangeAspect="1"/>
          </p:cNvPicPr>
          <p:nvPr userDrawn="1"/>
        </p:nvPicPr>
        <p:blipFill>
          <a:blip r:embed="rId3">
            <a:alphaModFix amt="3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7C6CE6F1-8517-4AD9-AEAF-A29BB8FA48A6}"/>
              </a:ext>
            </a:extLst>
          </p:cNvPr>
          <p:cNvSpPr/>
          <p:nvPr userDrawn="1"/>
        </p:nvSpPr>
        <p:spPr>
          <a:xfrm>
            <a:off x="0" y="0"/>
            <a:ext cx="12192000" cy="6858000"/>
          </a:xfrm>
          <a:prstGeom prst="rect">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77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2845963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474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re seul">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50200" y="0"/>
            <a:ext cx="10605480" cy="1105200"/>
          </a:xfrm>
        </p:spPr>
        <p:txBody>
          <a:bodyPr vert="horz" lIns="0" tIns="180000" rIns="0" bIns="0" rtlCol="0" anchor="t">
            <a:noAutofit/>
          </a:bodyPr>
          <a:lstStyle>
            <a:lvl1pPr>
              <a:defRPr lang="en-GB" dirty="0"/>
            </a:lvl1pPr>
          </a:lstStyle>
          <a:p>
            <a:pPr lvl="0"/>
            <a:r>
              <a:rPr lang="en-US"/>
              <a:t>Click to edit Master title style</a:t>
            </a:r>
            <a:endParaRPr lang="en-GB"/>
          </a:p>
        </p:txBody>
      </p:sp>
    </p:spTree>
    <p:extLst>
      <p:ext uri="{BB962C8B-B14F-4D97-AF65-F5344CB8AC3E}">
        <p14:creationId xmlns:p14="http://schemas.microsoft.com/office/powerpoint/2010/main" val="29117126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Only Title_dark gre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171575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lvl3pPr>
              <a:defRPr sz="14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Title 1">
            <a:extLst>
              <a:ext uri="{FF2B5EF4-FFF2-40B4-BE49-F238E27FC236}">
                <a16:creationId xmlns:a16="http://schemas.microsoft.com/office/drawing/2014/main" id="{8A72DBF4-B59A-4621-8429-EC4E99863476}"/>
              </a:ext>
            </a:extLst>
          </p:cNvPr>
          <p:cNvSpPr>
            <a:spLocks noGrp="1"/>
          </p:cNvSpPr>
          <p:nvPr>
            <p:ph type="title" hasCustomPrompt="1"/>
          </p:nvPr>
        </p:nvSpPr>
        <p:spPr>
          <a:xfrm>
            <a:off x="335360" y="116633"/>
            <a:ext cx="9409045" cy="576064"/>
          </a:xfrm>
          <a:prstGeom prst="rect">
            <a:avLst/>
          </a:prstGeom>
        </p:spPr>
        <p:txBody>
          <a:bodyPr anchor="ctr"/>
          <a:lstStyle>
            <a:lvl1pPr>
              <a:defRPr sz="2400">
                <a:solidFill>
                  <a:schemeClr val="tx2">
                    <a:lumMod val="75000"/>
                  </a:schemeClr>
                </a:solidFill>
              </a:defRPr>
            </a:lvl1pPr>
          </a:lstStyle>
          <a:p>
            <a:r>
              <a:rPr lang="en-US"/>
              <a:t>CLICK TO EDIT MASTER TITLE STYLE</a:t>
            </a:r>
            <a:endParaRPr lang="fr-FR"/>
          </a:p>
        </p:txBody>
      </p:sp>
      <p:sp>
        <p:nvSpPr>
          <p:cNvPr id="2" name="Footer Placeholder 1">
            <a:extLst>
              <a:ext uri="{FF2B5EF4-FFF2-40B4-BE49-F238E27FC236}">
                <a16:creationId xmlns:a16="http://schemas.microsoft.com/office/drawing/2014/main" id="{E5E8F231-3CC2-47BC-AB6F-6E991CEC381D}"/>
              </a:ext>
            </a:extLst>
          </p:cNvPr>
          <p:cNvSpPr>
            <a:spLocks noGrp="1"/>
          </p:cNvSpPr>
          <p:nvPr>
            <p:ph type="ftr" sz="quarter" idx="10"/>
          </p:nvPr>
        </p:nvSpPr>
        <p:spPr>
          <a:xfrm>
            <a:off x="644507" y="6524771"/>
            <a:ext cx="5760000" cy="123111"/>
          </a:xfrm>
        </p:spPr>
        <p:txBody>
          <a:bodyPr/>
          <a:lstStyle/>
          <a:p>
            <a:endParaRPr lang="fr-FR"/>
          </a:p>
        </p:txBody>
      </p:sp>
      <p:sp>
        <p:nvSpPr>
          <p:cNvPr id="4" name="Slide Number Placeholder 3">
            <a:extLst>
              <a:ext uri="{FF2B5EF4-FFF2-40B4-BE49-F238E27FC236}">
                <a16:creationId xmlns:a16="http://schemas.microsoft.com/office/drawing/2014/main" id="{58B98FA2-1833-4402-A688-6E663A809115}"/>
              </a:ext>
            </a:extLst>
          </p:cNvPr>
          <p:cNvSpPr>
            <a:spLocks noGrp="1"/>
          </p:cNvSpPr>
          <p:nvPr>
            <p:ph type="sldNum" sz="quarter" idx="11"/>
          </p:nvPr>
        </p:nvSpPr>
        <p:spPr>
          <a:xfrm>
            <a:off x="294107" y="6524771"/>
            <a:ext cx="254400" cy="123111"/>
          </a:xfrm>
        </p:spPr>
        <p:txBody>
          <a:bodyPr/>
          <a:lstStyle>
            <a:lvl1pPr>
              <a:defRPr sz="700" i="1"/>
            </a:lvl1pPr>
          </a:lstStyle>
          <a:p>
            <a:endParaRPr lang="fr-FR"/>
          </a:p>
        </p:txBody>
      </p:sp>
    </p:spTree>
    <p:extLst>
      <p:ext uri="{BB962C8B-B14F-4D97-AF65-F5344CB8AC3E}">
        <p14:creationId xmlns:p14="http://schemas.microsoft.com/office/powerpoint/2010/main" val="1149297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re seul">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Diapositive think-cell" r:id="rId3" imgW="270" imgH="270" progId="TCLayout.ActiveDocument.1">
                  <p:embed/>
                </p:oleObj>
              </mc:Choice>
              <mc:Fallback>
                <p:oleObj name="Diapositive think-cell"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180000" rIns="0" bIns="0" rtlCol="0" anchor="t">
            <a:noAutofit/>
          </a:bodyPr>
          <a:lstStyle>
            <a:lvl1pPr>
              <a:defRPr lang="en-GB" dirty="0"/>
            </a:lvl1pPr>
          </a:lstStyle>
          <a:p>
            <a:pPr lvl="0"/>
            <a:r>
              <a:rPr lang="en-US"/>
              <a:t>Click to edit Master title style</a:t>
            </a:r>
            <a:endParaRPr lang="en-GB"/>
          </a:p>
        </p:txBody>
      </p:sp>
    </p:spTree>
    <p:extLst>
      <p:ext uri="{BB962C8B-B14F-4D97-AF65-F5344CB8AC3E}">
        <p14:creationId xmlns:p14="http://schemas.microsoft.com/office/powerpoint/2010/main" val="355829888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Title and Content dark grey">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3B8353-8F3A-3B85-ADFF-0E6638750AD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7896140" y="0"/>
            <a:ext cx="4320540" cy="6858000"/>
          </a:xfrm>
          <a:prstGeom prst="rect">
            <a:avLst/>
          </a:prstGeom>
        </p:spPr>
      </p:pic>
    </p:spTree>
    <p:extLst>
      <p:ext uri="{BB962C8B-B14F-4D97-AF65-F5344CB8AC3E}">
        <p14:creationId xmlns:p14="http://schemas.microsoft.com/office/powerpoint/2010/main" val="3718660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re seul">
    <p:bg>
      <p:bgPr>
        <a:solidFill>
          <a:schemeClr val="accent3"/>
        </a:solidFill>
        <a:effectLst/>
      </p:bgPr>
    </p:bg>
    <p:spTree>
      <p:nvGrpSpPr>
        <p:cNvPr id="1" name=""/>
        <p:cNvGrpSpPr/>
        <p:nvPr/>
      </p:nvGrpSpPr>
      <p:grpSpPr>
        <a:xfrm>
          <a:off x="0" y="0"/>
          <a:ext cx="0" cy="0"/>
          <a:chOff x="0" y="0"/>
          <a:chExt cx="0" cy="0"/>
        </a:xfrm>
      </p:grpSpPr>
      <p:sp>
        <p:nvSpPr>
          <p:cNvPr id="257" name="Title Text"/>
          <p:cNvSpPr txBox="1">
            <a:spLocks noGrp="1"/>
          </p:cNvSpPr>
          <p:nvPr>
            <p:ph type="title" hasCustomPrompt="1"/>
          </p:nvPr>
        </p:nvSpPr>
        <p:spPr>
          <a:xfrm>
            <a:off x="404813" y="244172"/>
            <a:ext cx="10947773" cy="520532"/>
          </a:xfrm>
          <a:prstGeom prst="rect">
            <a:avLst/>
          </a:prstGeom>
        </p:spPr>
        <p:txBody>
          <a:bodyPr anchor="ctr" anchorCtr="0"/>
          <a:lstStyle>
            <a:lvl1pPr>
              <a:defRPr>
                <a:solidFill>
                  <a:srgbClr val="FFFFFF"/>
                </a:solidFill>
              </a:defRPr>
            </a:lvl1pPr>
          </a:lstStyle>
          <a:p>
            <a:r>
              <a:t>Title Text</a:t>
            </a:r>
          </a:p>
        </p:txBody>
      </p:sp>
      <p:sp>
        <p:nvSpPr>
          <p:cNvPr id="258" name="Slide Number"/>
          <p:cNvSpPr txBox="1">
            <a:spLocks noGrp="1"/>
          </p:cNvSpPr>
          <p:nvPr>
            <p:ph type="sldNum" sz="quarter" idx="2"/>
          </p:nvPr>
        </p:nvSpPr>
        <p:spPr>
          <a:prstGeom prst="rect">
            <a:avLst/>
          </a:prstGeom>
        </p:spPr>
        <p:txBody>
          <a:bodyPr/>
          <a:lstStyle>
            <a:lvl1pPr>
              <a:defRPr b="0" i="0">
                <a:latin typeface="Ubuntu" panose="020B0504030602030204" pitchFamily="34" charset="0"/>
              </a:defRPr>
            </a:lvl1pPr>
          </a:lstStyle>
          <a:p>
            <a:fld id="{86CB4B4D-7CA3-9044-876B-883B54F8677D}" type="slidenum">
              <a:rPr lang="en-GB" smtClean="0"/>
              <a:pPr/>
              <a:t>‹#›</a:t>
            </a:fld>
            <a:endParaRPr lang="en-GB"/>
          </a:p>
        </p:txBody>
      </p:sp>
      <p:grpSp>
        <p:nvGrpSpPr>
          <p:cNvPr id="4" name="Group 37">
            <a:extLst>
              <a:ext uri="{FF2B5EF4-FFF2-40B4-BE49-F238E27FC236}">
                <a16:creationId xmlns:a16="http://schemas.microsoft.com/office/drawing/2014/main" id="{E0235880-4C34-4EF2-9386-3D726BAACC0C}"/>
              </a:ext>
            </a:extLst>
          </p:cNvPr>
          <p:cNvGrpSpPr/>
          <p:nvPr userDrawn="1"/>
        </p:nvGrpSpPr>
        <p:grpSpPr>
          <a:xfrm>
            <a:off x="11559747" y="210928"/>
            <a:ext cx="413177" cy="382296"/>
            <a:chOff x="5481638" y="2859088"/>
            <a:chExt cx="1231900" cy="1139825"/>
          </a:xfrm>
          <a:solidFill>
            <a:schemeClr val="bg1"/>
          </a:solidFill>
        </p:grpSpPr>
        <p:sp>
          <p:nvSpPr>
            <p:cNvPr id="5" name="Freeform 320">
              <a:extLst>
                <a:ext uri="{FF2B5EF4-FFF2-40B4-BE49-F238E27FC236}">
                  <a16:creationId xmlns:a16="http://schemas.microsoft.com/office/drawing/2014/main" id="{6415339A-BD4B-4987-835B-F27DFD083381}"/>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321">
              <a:extLst>
                <a:ext uri="{FF2B5EF4-FFF2-40B4-BE49-F238E27FC236}">
                  <a16:creationId xmlns:a16="http://schemas.microsoft.com/office/drawing/2014/main" id="{59F012C4-E56A-4158-9D95-463B6CAEAD82}"/>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6200422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Dark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947399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re seul">
    <p:bg>
      <p:bgPr>
        <a:solidFill>
          <a:schemeClr val="accent4"/>
        </a:solidFill>
        <a:effectLst/>
      </p:bgPr>
    </p:bg>
    <p:spTree>
      <p:nvGrpSpPr>
        <p:cNvPr id="1" name=""/>
        <p:cNvGrpSpPr/>
        <p:nvPr/>
      </p:nvGrpSpPr>
      <p:grpSpPr>
        <a:xfrm>
          <a:off x="0" y="0"/>
          <a:ext cx="0" cy="0"/>
          <a:chOff x="0" y="0"/>
          <a:chExt cx="0" cy="0"/>
        </a:xfrm>
      </p:grpSpPr>
      <p:sp>
        <p:nvSpPr>
          <p:cNvPr id="257" name="Title Text"/>
          <p:cNvSpPr txBox="1">
            <a:spLocks noGrp="1"/>
          </p:cNvSpPr>
          <p:nvPr>
            <p:ph type="title" hasCustomPrompt="1"/>
          </p:nvPr>
        </p:nvSpPr>
        <p:spPr>
          <a:xfrm>
            <a:off x="404813" y="244172"/>
            <a:ext cx="10947773" cy="520532"/>
          </a:xfrm>
          <a:prstGeom prst="rect">
            <a:avLst/>
          </a:prstGeom>
        </p:spPr>
        <p:txBody>
          <a:bodyPr anchor="ctr" anchorCtr="0"/>
          <a:lstStyle>
            <a:lvl1pPr>
              <a:defRPr>
                <a:solidFill>
                  <a:srgbClr val="FFFFFF"/>
                </a:solidFill>
              </a:defRPr>
            </a:lvl1pPr>
          </a:lstStyle>
          <a:p>
            <a:r>
              <a:t>Title Text</a:t>
            </a:r>
          </a:p>
        </p:txBody>
      </p:sp>
      <p:sp>
        <p:nvSpPr>
          <p:cNvPr id="258" name="Slide Number"/>
          <p:cNvSpPr txBox="1">
            <a:spLocks noGrp="1"/>
          </p:cNvSpPr>
          <p:nvPr>
            <p:ph type="sldNum" sz="quarter" idx="2"/>
          </p:nvPr>
        </p:nvSpPr>
        <p:spPr>
          <a:prstGeom prst="rect">
            <a:avLst/>
          </a:prstGeom>
        </p:spPr>
        <p:txBody>
          <a:bodyPr/>
          <a:lstStyle>
            <a:lvl1pPr>
              <a:defRPr b="0" i="0">
                <a:latin typeface="Ubuntu" panose="020B0504030602030204" pitchFamily="34" charset="0"/>
              </a:defRPr>
            </a:lvl1pPr>
          </a:lstStyle>
          <a:p>
            <a:fld id="{86CB4B4D-7CA3-9044-876B-883B54F8677D}" type="slidenum">
              <a:rPr lang="en-GB" smtClean="0"/>
              <a:pPr/>
              <a:t>‹#›</a:t>
            </a:fld>
            <a:endParaRPr lang="en-GB"/>
          </a:p>
        </p:txBody>
      </p:sp>
      <p:sp>
        <p:nvSpPr>
          <p:cNvPr id="3" name="Rectangle 43">
            <a:extLst>
              <a:ext uri="{FF2B5EF4-FFF2-40B4-BE49-F238E27FC236}">
                <a16:creationId xmlns:a16="http://schemas.microsoft.com/office/drawing/2014/main" id="{8D9A6E64-9987-03A7-E020-C60B3667846F}"/>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283839982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dark grey">
    <p:bg>
      <p:bgPr>
        <a:solidFill>
          <a:srgbClr val="27293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327339498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re et contenu">
    <p:bg>
      <p:bgPr>
        <a:solidFill>
          <a:schemeClr val="accent4"/>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01002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Content Dark Grey">
    <p:bg>
      <p:bgPr>
        <a:solidFill>
          <a:schemeClr val="accent4"/>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hasCustomPrompt="1"/>
          </p:nvPr>
        </p:nvSpPr>
        <p:spPr>
          <a:xfrm>
            <a:off x="414971" y="1125538"/>
            <a:ext cx="11369042" cy="569387"/>
          </a:xfrm>
          <a:prstGeom prst="rect">
            <a:avLst/>
          </a:prstGeom>
        </p:spPr>
        <p:txBody>
          <a:bodyPr>
            <a:spAutoFit/>
          </a:bodyPr>
          <a:lstStyle>
            <a:lvl1pPr>
              <a:defRPr sz="1600" b="0">
                <a:solidFill>
                  <a:schemeClr val="bg1"/>
                </a:solidFill>
                <a:latin typeface="Ubuntu Light" panose="020B0304030602030204" pitchFamily="34" charset="0"/>
              </a:defRPr>
            </a:lvl1pPr>
          </a:lstStyle>
          <a:p>
            <a:pPr lvl="0"/>
            <a:r>
              <a:rPr lang="fr-FR"/>
              <a:t>Cliquez pour modifier les styles du texte du masque</a:t>
            </a:r>
          </a:p>
          <a:p>
            <a:pPr lvl="0"/>
            <a:endParaRPr lang="fr-F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767950"/>
            <a:ext cx="11369042" cy="4685238"/>
          </a:xfrm>
          <a:prstGeom prst="rect">
            <a:avLst/>
          </a:prstGeo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18316541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sz="2400">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0836317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sz="2400">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4578018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Only Dark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10114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Purpl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51273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_Grey">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 y="1"/>
          <a:ext cx="180999" cy="143985"/>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2000"/>
            </a:lvl1pPr>
          </a:lstStyle>
          <a:p>
            <a:r>
              <a:rPr lang="en-US" noProof="0"/>
              <a:t>Click to edit Master title style</a:t>
            </a:r>
            <a:endParaRPr lang="en-US"/>
          </a:p>
        </p:txBody>
      </p:sp>
    </p:spTree>
    <p:extLst>
      <p:ext uri="{BB962C8B-B14F-4D97-AF65-F5344CB8AC3E}">
        <p14:creationId xmlns:p14="http://schemas.microsoft.com/office/powerpoint/2010/main" val="8961162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CE45-A6FC-9CE9-F8CD-BA044CFE9412}"/>
              </a:ext>
            </a:extLst>
          </p:cNvPr>
          <p:cNvSpPr>
            <a:spLocks noGrp="1"/>
          </p:cNvSpPr>
          <p:nvPr>
            <p:ph type="title" hasCustomPrompt="1"/>
          </p:nvPr>
        </p:nvSpPr>
        <p:spPr>
          <a:xfrm>
            <a:off x="414972" y="320993"/>
            <a:ext cx="9420516" cy="731520"/>
          </a:xfrm>
        </p:spPr>
        <p:txBody>
          <a:bodyPr/>
          <a:lstStyle/>
          <a:p>
            <a:r>
              <a:rPr lang="en-US" noProof="0"/>
              <a:t>Insert page title (sentence case) </a:t>
            </a:r>
            <a:endParaRPr lang="en-US"/>
          </a:p>
        </p:txBody>
      </p:sp>
    </p:spTree>
    <p:extLst>
      <p:ext uri="{BB962C8B-B14F-4D97-AF65-F5344CB8AC3E}">
        <p14:creationId xmlns:p14="http://schemas.microsoft.com/office/powerpoint/2010/main" val="2087568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a:p>
        </p:txBody>
      </p:sp>
      <p:sp>
        <p:nvSpPr>
          <p:cNvPr id="4" name="Text Placeholder 3"/>
          <p:cNvSpPr>
            <a:spLocks noGrp="1"/>
          </p:cNvSpPr>
          <p:nvPr>
            <p:ph type="body" sz="quarter" idx="10"/>
          </p:nvPr>
        </p:nvSpPr>
        <p:spPr>
          <a:xfrm>
            <a:off x="227348" y="1815351"/>
            <a:ext cx="11700000" cy="44662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sz="2000" baseline="0">
                <a:solidFill>
                  <a:schemeClr val="accent2"/>
                </a:solidFill>
                <a:latin typeface="Ubuntu" panose="020B0504030602030204" pitchFamily="34" charset="0"/>
              </a:defRPr>
            </a:lvl1pPr>
          </a:lstStyle>
          <a:p>
            <a:pPr lvl="0"/>
            <a:r>
              <a:rPr lang="en-US"/>
              <a:t>Click to edit Master subtitle styles</a:t>
            </a:r>
          </a:p>
        </p:txBody>
      </p:sp>
    </p:spTree>
    <p:extLst>
      <p:ext uri="{BB962C8B-B14F-4D97-AF65-F5344CB8AC3E}">
        <p14:creationId xmlns:p14="http://schemas.microsoft.com/office/powerpoint/2010/main" val="13706451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Title Subtitle Dark Blue">
    <p:bg>
      <p:bgPr>
        <a:solidFill>
          <a:schemeClr val="accent1">
            <a:lumMod val="50000"/>
          </a:schemeClr>
        </a:solidFill>
        <a:effectLst/>
      </p:bgPr>
    </p:bg>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22B02C6E-B79A-48BC-B858-7F908FA7A942}"/>
              </a:ext>
            </a:extLst>
          </p:cNvPr>
          <p:cNvSpPr>
            <a:spLocks noGrp="1"/>
          </p:cNvSpPr>
          <p:nvPr>
            <p:ph type="title"/>
          </p:nvPr>
        </p:nvSpPr>
        <p:spPr>
          <a:xfrm>
            <a:off x="550863" y="6907"/>
            <a:ext cx="10873877" cy="1127300"/>
          </a:xfrm>
          <a:prstGeom prst="rect">
            <a:avLst/>
          </a:prstGeom>
        </p:spPr>
        <p:txBody>
          <a:bodyPr vert="horz" lIns="0" tIns="180000" rIns="0" bIns="0" rtlCol="0" anchor="t" anchorCtr="0">
            <a:noAutofit/>
          </a:bodyPr>
          <a:lstStyle>
            <a:lvl1pPr>
              <a:defRPr>
                <a:solidFill>
                  <a:schemeClr val="bg1"/>
                </a:solidFill>
              </a:defRPr>
            </a:lvl1pPr>
          </a:lstStyle>
          <a:p>
            <a:r>
              <a:rPr lang="en-GB"/>
              <a:t>Click to edit Master title style</a:t>
            </a:r>
            <a:endParaRPr lang="de-DE"/>
          </a:p>
        </p:txBody>
      </p:sp>
      <p:sp>
        <p:nvSpPr>
          <p:cNvPr id="12" name="Text Placeholder 9">
            <a:extLst>
              <a:ext uri="{FF2B5EF4-FFF2-40B4-BE49-F238E27FC236}">
                <a16:creationId xmlns:a16="http://schemas.microsoft.com/office/drawing/2014/main" id="{5166E472-7F03-4595-8219-0CA22510C30A}"/>
              </a:ext>
            </a:extLst>
          </p:cNvPr>
          <p:cNvSpPr>
            <a:spLocks noGrp="1"/>
          </p:cNvSpPr>
          <p:nvPr>
            <p:ph type="body" sz="quarter" idx="15" hasCustomPrompt="1"/>
          </p:nvPr>
        </p:nvSpPr>
        <p:spPr>
          <a:xfrm>
            <a:off x="550200" y="1125538"/>
            <a:ext cx="11090938" cy="246221"/>
          </a:xfrm>
          <a:prstGeom prst="rect">
            <a:avLst/>
          </a:prstGeom>
        </p:spPr>
        <p:txBody>
          <a:bodyPr lIns="0">
            <a:spAutoFit/>
          </a:bodyPr>
          <a:lstStyle>
            <a:lvl1pPr>
              <a:defRPr sz="1600" b="1">
                <a:solidFill>
                  <a:schemeClr val="bg1"/>
                </a:solidFill>
                <a:latin typeface="+mn-lt"/>
              </a:defRPr>
            </a:lvl1pPr>
          </a:lstStyle>
          <a:p>
            <a:pPr lvl="0"/>
            <a:r>
              <a:rPr lang="en-US"/>
              <a:t>Click to edit Master text styles</a:t>
            </a:r>
          </a:p>
        </p:txBody>
      </p:sp>
      <p:grpSp>
        <p:nvGrpSpPr>
          <p:cNvPr id="13" name="Groupe 1">
            <a:extLst>
              <a:ext uri="{FF2B5EF4-FFF2-40B4-BE49-F238E27FC236}">
                <a16:creationId xmlns:a16="http://schemas.microsoft.com/office/drawing/2014/main" id="{3B5AC7E5-0486-486E-A9A7-45292285EFE0}"/>
              </a:ext>
            </a:extLst>
          </p:cNvPr>
          <p:cNvGrpSpPr/>
          <p:nvPr userDrawn="1"/>
        </p:nvGrpSpPr>
        <p:grpSpPr>
          <a:xfrm>
            <a:off x="11501102" y="171573"/>
            <a:ext cx="419436" cy="388988"/>
            <a:chOff x="11501102" y="171573"/>
            <a:chExt cx="419436" cy="388988"/>
          </a:xfrm>
        </p:grpSpPr>
        <p:sp>
          <p:nvSpPr>
            <p:cNvPr id="14" name="Freeform 13">
              <a:extLst>
                <a:ext uri="{FF2B5EF4-FFF2-40B4-BE49-F238E27FC236}">
                  <a16:creationId xmlns:a16="http://schemas.microsoft.com/office/drawing/2014/main" id="{5ECE09EF-10CE-46DA-BC08-5F5B0C823674}"/>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4">
              <a:extLst>
                <a:ext uri="{FF2B5EF4-FFF2-40B4-BE49-F238E27FC236}">
                  <a16:creationId xmlns:a16="http://schemas.microsoft.com/office/drawing/2014/main" id="{2FFAE052-4BC3-4E10-B04D-4F81306E8634}"/>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784296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5_Title only">
    <p:bg>
      <p:bgPr>
        <a:solidFill>
          <a:srgbClr val="F9FB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2860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Only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938514"/>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3_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3"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sz="140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2" y="2339008"/>
            <a:ext cx="11386135"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6"/>
            <a:ext cx="11379200" cy="307777"/>
          </a:xfrm>
        </p:spPr>
        <p:txBody>
          <a:bodyPr wrap="square" lIns="36000" tIns="0" rIns="36000">
            <a:spAutoFit/>
          </a:bodyPr>
          <a:lstStyle>
            <a:lvl1pPr marL="0" indent="0" algn="l">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p:nvGrpSpPr>
        <p:grpSpPr>
          <a:xfrm>
            <a:off x="9422542" y="611981"/>
            <a:ext cx="2267015" cy="509587"/>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sz="1400"/>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sz="140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sz="1400"/>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sz="1400"/>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sz="1400"/>
            </a:p>
          </p:txBody>
        </p:sp>
      </p:grpSp>
    </p:spTree>
    <p:extLst>
      <p:ext uri="{BB962C8B-B14F-4D97-AF65-F5344CB8AC3E}">
        <p14:creationId xmlns:p14="http://schemas.microsoft.com/office/powerpoint/2010/main" val="17417965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5/1/2025</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25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2513"/>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spTree>
    <p:extLst>
      <p:ext uri="{BB962C8B-B14F-4D97-AF65-F5344CB8AC3E}">
        <p14:creationId xmlns:p14="http://schemas.microsoft.com/office/powerpoint/2010/main" val="422570154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accent4"/>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 name="Title Placeholder 1">
            <a:extLst>
              <a:ext uri="{FF2B5EF4-FFF2-40B4-BE49-F238E27FC236}">
                <a16:creationId xmlns:a16="http://schemas.microsoft.com/office/drawing/2014/main" id="{808BAF09-C52E-54E6-E538-78C64D8AB519}"/>
              </a:ext>
            </a:extLst>
          </p:cNvPr>
          <p:cNvSpPr>
            <a:spLocks noGrp="1"/>
          </p:cNvSpPr>
          <p:nvPr>
            <p:ph type="title"/>
          </p:nvPr>
        </p:nvSpPr>
        <p:spPr>
          <a:xfrm>
            <a:off x="1079321" y="260350"/>
            <a:ext cx="8640763" cy="792163"/>
          </a:xfrm>
        </p:spPr>
        <p:txBody>
          <a:bodyPr/>
          <a:lstStyle>
            <a:lvl1pPr>
              <a:defRPr>
                <a:solidFill>
                  <a:schemeClr val="accent2"/>
                </a:solidFill>
              </a:defRPr>
            </a:lvl1pPr>
          </a:lstStyle>
          <a:p>
            <a:r>
              <a:rPr lang="en-US"/>
              <a:t>Click to edit Master title style</a:t>
            </a:r>
          </a:p>
        </p:txBody>
      </p:sp>
      <p:pic>
        <p:nvPicPr>
          <p:cNvPr id="4" name="Picture 16">
            <a:extLst>
              <a:ext uri="{FF2B5EF4-FFF2-40B4-BE49-F238E27FC236}">
                <a16:creationId xmlns:a16="http://schemas.microsoft.com/office/drawing/2014/main" id="{21B52807-7673-5576-DEE4-0A88870C0C1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5800" y="1700808"/>
            <a:ext cx="8281358" cy="6858000"/>
          </a:xfrm>
          <a:prstGeom prst="rect">
            <a:avLst/>
          </a:prstGeom>
        </p:spPr>
      </p:pic>
    </p:spTree>
    <p:extLst>
      <p:ext uri="{BB962C8B-B14F-4D97-AF65-F5344CB8AC3E}">
        <p14:creationId xmlns:p14="http://schemas.microsoft.com/office/powerpoint/2010/main" val="3351759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Only Titl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CE45-A6FC-9CE9-F8CD-BA044CFE9412}"/>
              </a:ext>
            </a:extLst>
          </p:cNvPr>
          <p:cNvSpPr>
            <a:spLocks noGrp="1"/>
          </p:cNvSpPr>
          <p:nvPr>
            <p:ph type="title"/>
          </p:nvPr>
        </p:nvSpPr>
        <p:spPr/>
        <p:txBody>
          <a:bodyPr anchor="ctr" anchorCtr="0"/>
          <a:lstStyle>
            <a:lvl1pPr>
              <a:defRPr sz="2600">
                <a:solidFill>
                  <a:schemeClr val="bg1"/>
                </a:solidFill>
              </a:defRPr>
            </a:lvl1pPr>
          </a:lstStyle>
          <a:p>
            <a:r>
              <a:rPr lang="en-US"/>
              <a:t>Click to edit Master title style</a:t>
            </a:r>
          </a:p>
        </p:txBody>
      </p:sp>
    </p:spTree>
    <p:extLst>
      <p:ext uri="{BB962C8B-B14F-4D97-AF65-F5344CB8AC3E}">
        <p14:creationId xmlns:p14="http://schemas.microsoft.com/office/powerpoint/2010/main" val="2775417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Gre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77320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Only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hasCustomPrompt="1"/>
          </p:nvPr>
        </p:nvSpPr>
        <p:spPr>
          <a:xfrm>
            <a:off x="414972" y="260350"/>
            <a:ext cx="9849804" cy="792163"/>
          </a:xfrm>
        </p:spPr>
        <p:txBody>
          <a:bodyPr anchor="t"/>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37290675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1.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504AD33A-A9B8-E7AB-9DDB-762FE02E2A02}"/>
              </a:ext>
            </a:extLst>
          </p:cNvPr>
          <p:cNvGraphicFramePr>
            <a:graphicFrameLocks noChangeAspect="1"/>
          </p:cNvGraphicFramePr>
          <p:nvPr userDrawn="1">
            <p:custDataLst>
              <p:tags r:id="rId37"/>
            </p:custDataLst>
            <p:extLst>
              <p:ext uri="{D42A27DB-BD31-4B8C-83A1-F6EECF244321}">
                <p14:modId xmlns:p14="http://schemas.microsoft.com/office/powerpoint/2010/main" val="31293572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395" imgH="394" progId="TCLayout.ActiveDocument.1">
                  <p:embed/>
                </p:oleObj>
              </mc:Choice>
              <mc:Fallback>
                <p:oleObj name="think-cell Slide" r:id="rId38" imgW="395" imgH="394" progId="TCLayout.ActiveDocument.1">
                  <p:embed/>
                  <p:pic>
                    <p:nvPicPr>
                      <p:cNvPr id="9" name="think-cell data - do not delete" hidden="1">
                        <a:extLst>
                          <a:ext uri="{FF2B5EF4-FFF2-40B4-BE49-F238E27FC236}">
                            <a16:creationId xmlns:a16="http://schemas.microsoft.com/office/drawing/2014/main" id="{504AD33A-A9B8-E7AB-9DDB-762FE02E2A02}"/>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pic>
        <p:nvPicPr>
          <p:cNvPr id="2" name="GRID" hidden="1">
            <a:extLst>
              <a:ext uri="{FF2B5EF4-FFF2-40B4-BE49-F238E27FC236}">
                <a16:creationId xmlns:a16="http://schemas.microsoft.com/office/drawing/2014/main" id="{A27D0679-8D96-1186-A961-BDC17B525A6F}"/>
              </a:ext>
            </a:extLst>
          </p:cNvPr>
          <p:cNvPicPr>
            <a:picLocks noGrp="1" noRot="1" noChangeAspect="1" noMove="1" noResize="1" noEditPoints="1" noAdjustHandles="1" noChangeArrowheads="1" noChangeShapeType="1" noCrop="1"/>
          </p:cNvPicPr>
          <p:nvPr userDrawn="1"/>
        </p:nvPicPr>
        <p:blipFill>
          <a:blip r:embed="rId40" cstate="screen">
            <a:extLst>
              <a:ext uri="{28A0092B-C50C-407E-A947-70E740481C1C}">
                <a14:useLocalDpi xmlns:a14="http://schemas.microsoft.com/office/drawing/2010/main"/>
              </a:ext>
            </a:extLst>
          </a:blip>
          <a:stretch>
            <a:fillRect/>
          </a:stretch>
        </p:blipFill>
        <p:spPr>
          <a:xfrm>
            <a:off x="414971" y="388938"/>
            <a:ext cx="11369040" cy="6067248"/>
          </a:xfrm>
          <a:prstGeom prst="rect">
            <a:avLst/>
          </a:prstGeom>
        </p:spPr>
      </p:pic>
      <p:sp>
        <p:nvSpPr>
          <p:cNvPr id="4" name="Text Placeholder 1"/>
          <p:cNvSpPr>
            <a:spLocks noGrp="1"/>
          </p:cNvSpPr>
          <p:nvPr>
            <p:ph type="body" idx="1"/>
          </p:nvPr>
        </p:nvSpPr>
        <p:spPr>
          <a:xfrm>
            <a:off x="407988" y="1628800"/>
            <a:ext cx="11369040" cy="4829080"/>
          </a:xfrm>
          <a:prstGeom prst="rect">
            <a:avLst/>
          </a:prstGeom>
        </p:spPr>
        <p:txBody>
          <a:bodyPr vert="horz" lIns="0" tIns="0" rIns="0" bIns="0" rtlCol="0">
            <a:noAutofit/>
          </a:bodyPr>
          <a:lstStyle/>
          <a:p>
            <a:pPr lvl="0"/>
            <a:r>
              <a:rPr lang="fr-FR"/>
              <a:t>Enter </a:t>
            </a:r>
            <a:r>
              <a:rPr lang="fr-FR" err="1"/>
              <a:t>your</a:t>
            </a:r>
            <a:r>
              <a:rPr lang="fr-FR"/>
              <a:t> contents</a:t>
            </a:r>
          </a:p>
          <a:p>
            <a:pPr lvl="1"/>
            <a:r>
              <a:rPr lang="fr-FR"/>
              <a:t>Second </a:t>
            </a:r>
            <a:r>
              <a:rPr lang="fr-FR" err="1"/>
              <a:t>level</a:t>
            </a:r>
            <a:endParaRPr lang="fr-FR"/>
          </a:p>
          <a:p>
            <a:pPr lvl="2"/>
            <a:r>
              <a:rPr lang="fr-FR" err="1"/>
              <a:t>Third</a:t>
            </a:r>
            <a:r>
              <a:rPr lang="fr-FR"/>
              <a:t> </a:t>
            </a:r>
            <a:r>
              <a:rPr lang="fr-FR" err="1"/>
              <a:t>level</a:t>
            </a:r>
            <a:endParaRPr lang="fr-FR"/>
          </a:p>
          <a:p>
            <a:pPr lvl="3"/>
            <a:r>
              <a:rPr lang="fr-FR" err="1"/>
              <a:t>Fourth</a:t>
            </a:r>
            <a:r>
              <a:rPr lang="fr-FR"/>
              <a:t> </a:t>
            </a:r>
            <a:r>
              <a:rPr lang="fr-FR" err="1"/>
              <a:t>level</a:t>
            </a:r>
            <a:endParaRPr lang="fr-FR"/>
          </a:p>
          <a:p>
            <a:pPr lvl="4"/>
            <a:r>
              <a:rPr lang="fr-FR" err="1"/>
              <a:t>Fifth</a:t>
            </a:r>
            <a:r>
              <a:rPr lang="fr-FR"/>
              <a:t> </a:t>
            </a:r>
            <a:r>
              <a:rPr lang="fr-FR" err="1"/>
              <a:t>level</a:t>
            </a:r>
            <a:endParaRPr lang="en-US"/>
          </a:p>
        </p:txBody>
      </p:sp>
      <p:grpSp>
        <p:nvGrpSpPr>
          <p:cNvPr id="31" name="Groupe 1">
            <a:extLst>
              <a:ext uri="{FF2B5EF4-FFF2-40B4-BE49-F238E27FC236}">
                <a16:creationId xmlns:a16="http://schemas.microsoft.com/office/drawing/2014/main" id="{F31688C0-3AAB-457C-86FA-4177A059CF79}"/>
              </a:ext>
            </a:extLst>
          </p:cNvPr>
          <p:cNvGrpSpPr/>
          <p:nvPr userDrawn="1"/>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a:extLst>
                <a:ext uri="{FF2B5EF4-FFF2-40B4-BE49-F238E27FC236}">
                  <a16:creationId xmlns:a16="http://schemas.microsoft.com/office/drawing/2014/main" id="{08DB13D7-F3B3-4CCC-9572-7C835EA669A8}"/>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414971" y="260350"/>
            <a:ext cx="11008413" cy="792163"/>
          </a:xfrm>
          <a:prstGeom prst="rect">
            <a:avLst/>
          </a:prstGeom>
        </p:spPr>
        <p:txBody>
          <a:bodyPr vert="horz" lIns="0" tIns="0" rIns="0" bIns="0" rtlCol="0" anchor="t" anchorCtr="0">
            <a:noAutofit/>
          </a:bodyPr>
          <a:lstStyle/>
          <a:p>
            <a:r>
              <a:rPr lang="fr-FR"/>
              <a:t>Modifiez le style du titre</a:t>
            </a:r>
            <a:endParaRPr lang="de-DE"/>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0979205" y="1068490"/>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398738"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a:t>	Source:	Source Text</a:t>
            </a:r>
          </a:p>
        </p:txBody>
      </p:sp>
      <p:sp>
        <p:nvSpPr>
          <p:cNvPr id="3" name="Rectangle 27">
            <a:extLst>
              <a:ext uri="{FF2B5EF4-FFF2-40B4-BE49-F238E27FC236}">
                <a16:creationId xmlns:a16="http://schemas.microsoft.com/office/drawing/2014/main" id="{62086BA9-1591-C6CD-E573-A5F8961683B1}"/>
              </a:ext>
            </a:extLst>
          </p:cNvPr>
          <p:cNvSpPr/>
          <p:nvPr userDrawn="1"/>
        </p:nvSpPr>
        <p:spPr>
          <a:xfrm>
            <a:off x="406833" y="6517871"/>
            <a:ext cx="3410847" cy="219456"/>
          </a:xfrm>
          <a:prstGeom prst="rect">
            <a:avLst/>
          </a:prstGeom>
        </p:spPr>
        <p:txBody>
          <a:bodyPr wrap="square" lIns="0" tIns="0" rIns="0" bIns="0" anchor="ctr" anchorCtr="0">
            <a:noAutofit/>
          </a:bodyPr>
          <a:lstStyle/>
          <a:p>
            <a:pPr lvl="0" algn="l" defTabSz="914400">
              <a:lnSpc>
                <a:spcPct val="100000"/>
              </a:lnSpc>
              <a:defRPr/>
            </a:pPr>
            <a:r>
              <a:rPr lang="en-US" sz="700" kern="0" dirty="0">
                <a:solidFill>
                  <a:schemeClr val="bg2">
                    <a:lumMod val="75000"/>
                  </a:schemeClr>
                </a:solidFill>
                <a:latin typeface="Ubuntu" panose="020B0504030602030204" pitchFamily="34" charset="0"/>
                <a:cs typeface="Ubuntu" panose="020B0604020202020204" pitchFamily="34" charset="0"/>
              </a:rPr>
              <a:t>Life Sciences Commercial Gen &amp; Agentic AI POV | 2025</a:t>
            </a:r>
          </a:p>
        </p:txBody>
      </p:sp>
      <p:sp>
        <p:nvSpPr>
          <p:cNvPr id="6" name="Rectangle 27">
            <a:extLst>
              <a:ext uri="{FF2B5EF4-FFF2-40B4-BE49-F238E27FC236}">
                <a16:creationId xmlns:a16="http://schemas.microsoft.com/office/drawing/2014/main" id="{C7A3A5DA-5BBD-64D1-6DE2-E0F6859C58F2}"/>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lumMod val="65000"/>
                  </a:schemeClr>
                </a:solidFill>
                <a:latin typeface="+mn-lt"/>
                <a:cs typeface="Arial" panose="020B0604020202020204" pitchFamily="34" charset="0"/>
              </a:rPr>
              <a:t>Company Confidential © Capgemini 2025. All rights reserved  |</a:t>
            </a:r>
          </a:p>
        </p:txBody>
      </p:sp>
      <p:sp>
        <p:nvSpPr>
          <p:cNvPr id="7" name="Rectangle 43">
            <a:extLst>
              <a:ext uri="{FF2B5EF4-FFF2-40B4-BE49-F238E27FC236}">
                <a16:creationId xmlns:a16="http://schemas.microsoft.com/office/drawing/2014/main" id="{5A64C6D2-B9B0-18AF-749A-15AAED7E4993}"/>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a:t>
            </a:fld>
            <a:endParaRPr lang="en-US" sz="800">
              <a:solidFill>
                <a:schemeClr val="bg1">
                  <a:lumMod val="65000"/>
                </a:schemeClr>
              </a:solidFill>
              <a:latin typeface="+mn-lt"/>
              <a:cs typeface="Arial" panose="020B0604020202020204" pitchFamily="34" charset="0"/>
            </a:endParaRPr>
          </a:p>
        </p:txBody>
      </p:sp>
    </p:spTree>
    <p:extLst>
      <p:ext uri="{BB962C8B-B14F-4D97-AF65-F5344CB8AC3E}">
        <p14:creationId xmlns:p14="http://schemas.microsoft.com/office/powerpoint/2010/main" val="151046224"/>
      </p:ext>
    </p:extLst>
  </p:cSld>
  <p:clrMap bg1="lt1" tx1="dk1" bg2="lt2" tx2="dk2" accent1="accent1" accent2="accent2" accent3="accent3" accent4="accent4" accent5="accent5" accent6="accent6" hlink="hlink" folHlink="folHlink"/>
  <p:sldLayoutIdLst>
    <p:sldLayoutId id="2147484467" r:id="rId1"/>
    <p:sldLayoutId id="2147484497" r:id="rId2"/>
    <p:sldLayoutId id="2147484898" r:id="rId3"/>
    <p:sldLayoutId id="2147484899" r:id="rId4"/>
    <p:sldLayoutId id="2147484937" r:id="rId5"/>
    <p:sldLayoutId id="2147484938" r:id="rId6"/>
    <p:sldLayoutId id="2147484939" r:id="rId7"/>
    <p:sldLayoutId id="2147484941" r:id="rId8"/>
    <p:sldLayoutId id="2147484942" r:id="rId9"/>
    <p:sldLayoutId id="2147484943" r:id="rId10"/>
    <p:sldLayoutId id="2147484944" r:id="rId11"/>
    <p:sldLayoutId id="2147485450" r:id="rId12"/>
    <p:sldLayoutId id="2147485399" r:id="rId13"/>
    <p:sldLayoutId id="2147485404" r:id="rId14"/>
    <p:sldLayoutId id="2147485410" r:id="rId15"/>
    <p:sldLayoutId id="2147485420" r:id="rId16"/>
    <p:sldLayoutId id="2147485421" r:id="rId17"/>
    <p:sldLayoutId id="2147485425" r:id="rId18"/>
    <p:sldLayoutId id="2147485426" r:id="rId19"/>
    <p:sldLayoutId id="2147485427" r:id="rId20"/>
    <p:sldLayoutId id="2147485429" r:id="rId21"/>
    <p:sldLayoutId id="2147485430" r:id="rId22"/>
    <p:sldLayoutId id="2147485431" r:id="rId23"/>
    <p:sldLayoutId id="2147485432" r:id="rId24"/>
    <p:sldLayoutId id="2147485433" r:id="rId25"/>
    <p:sldLayoutId id="2147485434" r:id="rId26"/>
    <p:sldLayoutId id="2147485444" r:id="rId27"/>
    <p:sldLayoutId id="2147485445" r:id="rId28"/>
    <p:sldLayoutId id="2147485448" r:id="rId29"/>
    <p:sldLayoutId id="2147485452" r:id="rId30"/>
    <p:sldLayoutId id="2147485453" r:id="rId31"/>
    <p:sldLayoutId id="2147485455" r:id="rId32"/>
    <p:sldLayoutId id="2147485456" r:id="rId33"/>
    <p:sldLayoutId id="2147485557" r:id="rId34"/>
    <p:sldLayoutId id="2147485561" r:id="rId35"/>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chemeClr val="tx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663">
          <p15:clr>
            <a:srgbClr val="F26B43"/>
          </p15:clr>
        </p15:guide>
        <p15:guide id="19" orient="horz" pos="4320">
          <p15:clr>
            <a:srgbClr val="F26B43"/>
          </p15:clr>
        </p15:guide>
        <p15:guide id="20" pos="257">
          <p15:clr>
            <a:srgbClr val="F26B43"/>
          </p15:clr>
        </p15:guide>
        <p15:guide id="21" pos="3840">
          <p15:clr>
            <a:srgbClr val="F26B43"/>
          </p15:clr>
        </p15:guide>
        <p15:guide id="22" pos="7423">
          <p15:clr>
            <a:srgbClr val="F26B43"/>
          </p15:clr>
        </p15:guide>
        <p15:guide id="23" orient="horz" pos="160">
          <p15:clr>
            <a:srgbClr val="F26B43"/>
          </p15:clr>
        </p15:guide>
        <p15:guide id="24" orient="horz" pos="1026">
          <p15:clr>
            <a:srgbClr val="F26B43"/>
          </p15:clr>
        </p15:guide>
        <p15:guide id="26" orient="horz" pos="4065">
          <p15:clr>
            <a:srgbClr val="F26B43"/>
          </p15:clr>
        </p15:guide>
        <p15:guide id="27" orient="horz" pos="8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26.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AFCA1C-D050-417E-55B8-9CE65B717570}"/>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E6C1E54-33BA-8E83-4A35-4F69FA620947}"/>
              </a:ext>
            </a:extLst>
          </p:cNvPr>
          <p:cNvSpPr/>
          <p:nvPr/>
        </p:nvSpPr>
        <p:spPr>
          <a:xfrm>
            <a:off x="0" y="0"/>
            <a:ext cx="12192000" cy="685800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Rectangle 13">
            <a:extLst>
              <a:ext uri="{FF2B5EF4-FFF2-40B4-BE49-F238E27FC236}">
                <a16:creationId xmlns:a16="http://schemas.microsoft.com/office/drawing/2014/main" id="{542D68E8-16FA-8C91-9864-0C106D6BA6CB}"/>
              </a:ext>
            </a:extLst>
          </p:cNvPr>
          <p:cNvSpPr/>
          <p:nvPr/>
        </p:nvSpPr>
        <p:spPr>
          <a:xfrm>
            <a:off x="0" y="0"/>
            <a:ext cx="4406747" cy="6858000"/>
          </a:xfrm>
          <a:prstGeom prst="rect">
            <a:avLst/>
          </a:prstGeom>
          <a:gradFill flip="none" rotWithShape="1">
            <a:gsLst>
              <a:gs pos="851">
                <a:schemeClr val="tx1">
                  <a:alpha val="1000"/>
                </a:schemeClr>
              </a:gs>
              <a:gs pos="10000">
                <a:schemeClr val="tx1">
                  <a:alpha val="47000"/>
                </a:schemeClr>
              </a:gs>
              <a:gs pos="100000">
                <a:schemeClr val="tx1"/>
              </a:gs>
              <a:gs pos="62000">
                <a:schemeClr val="tx1"/>
              </a:gs>
              <a:gs pos="27000">
                <a:schemeClr val="tx1">
                  <a:alpha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re 1">
            <a:extLst>
              <a:ext uri="{FF2B5EF4-FFF2-40B4-BE49-F238E27FC236}">
                <a16:creationId xmlns:a16="http://schemas.microsoft.com/office/drawing/2014/main" id="{E86F0D83-CC1C-99A1-230B-5EAB34782459}"/>
              </a:ext>
            </a:extLst>
          </p:cNvPr>
          <p:cNvSpPr>
            <a:spLocks noGrp="1"/>
          </p:cNvSpPr>
          <p:nvPr>
            <p:ph type="ctrTitle"/>
          </p:nvPr>
        </p:nvSpPr>
        <p:spPr>
          <a:xfrm>
            <a:off x="468409" y="2206808"/>
            <a:ext cx="5072420" cy="1846659"/>
          </a:xfrm>
        </p:spPr>
        <p:txBody>
          <a:bodyPr/>
          <a:lstStyle/>
          <a:p>
            <a:r>
              <a:rPr lang="en-US" sz="4000" dirty="0"/>
              <a:t>Agentic AI</a:t>
            </a:r>
            <a:br>
              <a:rPr lang="en-US" sz="4000" dirty="0"/>
            </a:br>
            <a:r>
              <a:rPr lang="en-US" sz="4000" dirty="0"/>
              <a:t>Life Sciences</a:t>
            </a:r>
            <a:br>
              <a:rPr lang="en-US" sz="4000" dirty="0"/>
            </a:br>
            <a:r>
              <a:rPr lang="en-US" sz="4000" dirty="0"/>
              <a:t>Commercial</a:t>
            </a:r>
          </a:p>
        </p:txBody>
      </p:sp>
      <p:sp>
        <p:nvSpPr>
          <p:cNvPr id="3" name="Sous-titre 2">
            <a:extLst>
              <a:ext uri="{FF2B5EF4-FFF2-40B4-BE49-F238E27FC236}">
                <a16:creationId xmlns:a16="http://schemas.microsoft.com/office/drawing/2014/main" id="{30A7461F-203F-6AFB-9087-F7853BD1461E}"/>
              </a:ext>
            </a:extLst>
          </p:cNvPr>
          <p:cNvSpPr>
            <a:spLocks noGrp="1"/>
          </p:cNvSpPr>
          <p:nvPr>
            <p:ph type="subTitle" idx="1"/>
          </p:nvPr>
        </p:nvSpPr>
        <p:spPr>
          <a:xfrm>
            <a:off x="404813" y="4407829"/>
            <a:ext cx="11379200" cy="1077218"/>
          </a:xfrm>
        </p:spPr>
        <p:txBody>
          <a:bodyPr/>
          <a:lstStyle/>
          <a:p>
            <a:r>
              <a:rPr lang="en-US" dirty="0"/>
              <a:t>Capgemini POV</a:t>
            </a:r>
          </a:p>
          <a:p>
            <a:endParaRPr lang="en-US" dirty="0"/>
          </a:p>
          <a:p>
            <a:r>
              <a:rPr lang="en-US" dirty="0"/>
              <a:t>April 2025</a:t>
            </a:r>
          </a:p>
        </p:txBody>
      </p:sp>
      <p:grpSp>
        <p:nvGrpSpPr>
          <p:cNvPr id="7" name="Group 5">
            <a:extLst>
              <a:ext uri="{FF2B5EF4-FFF2-40B4-BE49-F238E27FC236}">
                <a16:creationId xmlns:a16="http://schemas.microsoft.com/office/drawing/2014/main" id="{CAE04A46-9377-5E2B-AFC7-CBED90B5A9E1}"/>
              </a:ext>
            </a:extLst>
          </p:cNvPr>
          <p:cNvGrpSpPr>
            <a:grpSpLocks noChangeAspect="1"/>
          </p:cNvGrpSpPr>
          <p:nvPr/>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7A30C826-9EF0-7853-12B5-8E0ABA3C14B5}"/>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en-US"/>
            </a:p>
          </p:txBody>
        </p:sp>
        <p:sp>
          <p:nvSpPr>
            <p:cNvPr id="9" name="Freeform: Shape 8">
              <a:extLst>
                <a:ext uri="{FF2B5EF4-FFF2-40B4-BE49-F238E27FC236}">
                  <a16:creationId xmlns:a16="http://schemas.microsoft.com/office/drawing/2014/main" id="{AC41ADCC-0A17-E111-80FA-A4505624B100}"/>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en-US"/>
            </a:p>
          </p:txBody>
        </p:sp>
        <p:sp>
          <p:nvSpPr>
            <p:cNvPr id="10" name="Freeform: Shape 9">
              <a:extLst>
                <a:ext uri="{FF2B5EF4-FFF2-40B4-BE49-F238E27FC236}">
                  <a16:creationId xmlns:a16="http://schemas.microsoft.com/office/drawing/2014/main" id="{3DF52A51-556D-AE11-8A8C-41A13C16DD9E}"/>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en-US"/>
            </a:p>
          </p:txBody>
        </p:sp>
        <p:sp>
          <p:nvSpPr>
            <p:cNvPr id="11" name="Freeform: Shape 10">
              <a:extLst>
                <a:ext uri="{FF2B5EF4-FFF2-40B4-BE49-F238E27FC236}">
                  <a16:creationId xmlns:a16="http://schemas.microsoft.com/office/drawing/2014/main" id="{C1998C74-EAEB-C981-3AD0-332B3377A14D}"/>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en-US"/>
            </a:p>
          </p:txBody>
        </p:sp>
        <p:sp>
          <p:nvSpPr>
            <p:cNvPr id="12" name="Freeform: Shape 11">
              <a:extLst>
                <a:ext uri="{FF2B5EF4-FFF2-40B4-BE49-F238E27FC236}">
                  <a16:creationId xmlns:a16="http://schemas.microsoft.com/office/drawing/2014/main" id="{44C86A88-A038-F0EF-D9C9-972D950A61D6}"/>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en-US"/>
            </a:p>
          </p:txBody>
        </p:sp>
      </p:grpSp>
    </p:spTree>
    <p:extLst>
      <p:ext uri="{BB962C8B-B14F-4D97-AF65-F5344CB8AC3E}">
        <p14:creationId xmlns:p14="http://schemas.microsoft.com/office/powerpoint/2010/main" val="381955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55B17-56C0-B8FC-F3DE-516EC5F97BF7}"/>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A07A8F2E-AD72-4FBB-079B-C5B4E266AC7F}"/>
              </a:ext>
            </a:extLst>
          </p:cNvPr>
          <p:cNvSpPr/>
          <p:nvPr/>
        </p:nvSpPr>
        <p:spPr>
          <a:xfrm>
            <a:off x="404814" y="1327151"/>
            <a:ext cx="11379205" cy="765544"/>
          </a:xfrm>
          <a:prstGeom prst="rect">
            <a:avLst/>
          </a:prstGeom>
          <a:solidFill>
            <a:srgbClr val="272936"/>
          </a:solidFill>
          <a:ln cap="flat">
            <a:noFill/>
            <a:prstDash val="solid"/>
          </a:ln>
        </p:spPr>
        <p:txBody>
          <a:bodyPr vert="horz" wrap="square" lIns="91440" tIns="45720" rIns="91440" bIns="45720" anchor="ctr" anchorCtr="0" compatLnSpc="1">
            <a:noAutofit/>
          </a:bodyPr>
          <a:lstStyle/>
          <a:p>
            <a:pPr marL="0" marR="0" lvl="0" indent="0" algn="l" defTabSz="1088236" rtl="0" eaLnBrk="1" fontAlgn="auto" latinLnBrk="0" hangingPunct="1">
              <a:lnSpc>
                <a:spcPct val="110000"/>
              </a:lnSpc>
              <a:spcBef>
                <a:spcPts val="0"/>
              </a:spcBef>
              <a:spcAft>
                <a:spcPts val="0"/>
              </a:spcAft>
              <a:buClrTx/>
              <a:buSzTx/>
              <a:buFontTx/>
              <a:buNone/>
              <a:tabLst/>
              <a:defRPr sz="1800" b="0" i="0" u="none" strike="noStrike" kern="0" cap="none" spc="0" baseline="0">
                <a:solidFill>
                  <a:srgbClr val="000000"/>
                </a:solidFill>
                <a:uFillTx/>
              </a:defRPr>
            </a:pPr>
            <a:r>
              <a:rPr kumimoji="0" lang="en-IN" sz="1400" b="0" i="0" u="none" strike="noStrike" kern="1200" cap="none" spc="0" normalizeH="0" baseline="0" noProof="0" dirty="0">
                <a:ln>
                  <a:noFill/>
                </a:ln>
                <a:solidFill>
                  <a:srgbClr val="12ABDB"/>
                </a:solidFill>
                <a:effectLst/>
                <a:uLnTx/>
                <a:uFillTx/>
                <a:latin typeface="Ubuntu"/>
                <a:ea typeface="+mn-ea"/>
                <a:cs typeface="+mn-cs"/>
              </a:rPr>
              <a:t>DATA DRIVEN INSIGHTS INTO PATIENT ACCESS BARRIERS</a:t>
            </a:r>
          </a:p>
          <a:p>
            <a:pPr marL="0" marR="0" lvl="0" indent="0" algn="l" defTabSz="1088236" rtl="0" eaLnBrk="1" fontAlgn="auto" latinLnBrk="0" hangingPunct="1">
              <a:lnSpc>
                <a:spcPct val="110000"/>
              </a:lnSpc>
              <a:spcBef>
                <a:spcPts val="0"/>
              </a:spcBef>
              <a:spcAft>
                <a:spcPts val="0"/>
              </a:spcAft>
              <a:buClrTx/>
              <a:buSzTx/>
              <a:buFontTx/>
              <a:buNone/>
              <a:tabLst/>
              <a:defRPr sz="1800" b="0" i="0" u="none" strike="noStrike" kern="0" cap="none" spc="0" baseline="0">
                <a:solidFill>
                  <a:srgbClr val="000000"/>
                </a:solidFill>
                <a:uFillTx/>
              </a:defRPr>
            </a:pPr>
            <a:r>
              <a:rPr kumimoji="0" lang="en-IN" sz="1400" b="0" i="0" u="none" strike="noStrike" kern="1200" cap="none" spc="0" normalizeH="0" baseline="0" noProof="0" dirty="0">
                <a:ln>
                  <a:noFill/>
                </a:ln>
                <a:solidFill>
                  <a:srgbClr val="FFFFFF"/>
                </a:solidFill>
                <a:effectLst/>
                <a:uLnTx/>
                <a:uFillTx/>
                <a:latin typeface="Ubuntu"/>
                <a:ea typeface="Verdana"/>
                <a:cs typeface="Verdana"/>
              </a:rPr>
              <a:t>Transparency into real time patient journey pathway, identifying risks and milestone for therapeutic initiation and adherence. Patient access teams, ARMs, prescribers, office staff, and patients outreach with micro targeted messaging campaigns to drive pull through. </a:t>
            </a:r>
            <a:endParaRPr kumimoji="0" lang="en-US" sz="1400" b="0" i="0" u="none" strike="noStrike" kern="1200" cap="none" spc="0" normalizeH="0" baseline="0" noProof="0" dirty="0">
              <a:ln>
                <a:noFill/>
              </a:ln>
              <a:solidFill>
                <a:srgbClr val="FFFFFF"/>
              </a:solidFill>
              <a:effectLst/>
              <a:uLnTx/>
              <a:uFillTx/>
              <a:latin typeface="Ubuntu"/>
              <a:ea typeface="Verdana"/>
              <a:cs typeface="Verdana"/>
            </a:endParaRPr>
          </a:p>
        </p:txBody>
      </p:sp>
      <p:grpSp>
        <p:nvGrpSpPr>
          <p:cNvPr id="3" name="Group 5">
            <a:extLst>
              <a:ext uri="{FF2B5EF4-FFF2-40B4-BE49-F238E27FC236}">
                <a16:creationId xmlns:a16="http://schemas.microsoft.com/office/drawing/2014/main" id="{BFD4CFAB-A063-63DF-39DC-7C26D3432F4E}"/>
              </a:ext>
            </a:extLst>
          </p:cNvPr>
          <p:cNvGrpSpPr/>
          <p:nvPr/>
        </p:nvGrpSpPr>
        <p:grpSpPr>
          <a:xfrm>
            <a:off x="432136" y="2038645"/>
            <a:ext cx="5562267" cy="6078620"/>
            <a:chOff x="432136" y="2038645"/>
            <a:chExt cx="5562267" cy="6078620"/>
          </a:xfrm>
        </p:grpSpPr>
        <p:pic>
          <p:nvPicPr>
            <p:cNvPr id="4" name="Picture 3">
              <a:extLst>
                <a:ext uri="{FF2B5EF4-FFF2-40B4-BE49-F238E27FC236}">
                  <a16:creationId xmlns:a16="http://schemas.microsoft.com/office/drawing/2014/main" id="{7E413C88-04C2-926E-63B5-157E0CD51095}"/>
                </a:ext>
              </a:extLst>
            </p:cNvPr>
            <p:cNvPicPr>
              <a:picLocks noChangeAspect="1"/>
            </p:cNvPicPr>
            <p:nvPr/>
          </p:nvPicPr>
          <p:blipFill>
            <a:blip r:embed="rId2"/>
            <a:stretch>
              <a:fillRect/>
            </a:stretch>
          </p:blipFill>
          <p:spPr>
            <a:xfrm>
              <a:off x="432136" y="2038645"/>
              <a:ext cx="5562267" cy="6078620"/>
            </a:xfrm>
            <a:prstGeom prst="rect">
              <a:avLst/>
            </a:prstGeom>
            <a:noFill/>
            <a:ln cap="flat">
              <a:noFill/>
            </a:ln>
          </p:spPr>
        </p:pic>
        <p:pic>
          <p:nvPicPr>
            <p:cNvPr id="5" name="Picture 3">
              <a:extLst>
                <a:ext uri="{FF2B5EF4-FFF2-40B4-BE49-F238E27FC236}">
                  <a16:creationId xmlns:a16="http://schemas.microsoft.com/office/drawing/2014/main" id="{AB316D2A-D8C0-7BBD-6638-9213F5D80E78}"/>
                </a:ext>
              </a:extLst>
            </p:cNvPr>
            <p:cNvPicPr>
              <a:picLocks noChangeAspect="1"/>
            </p:cNvPicPr>
            <p:nvPr/>
          </p:nvPicPr>
          <p:blipFill>
            <a:blip r:embed="rId3"/>
            <a:srcRect/>
            <a:stretch>
              <a:fillRect/>
            </a:stretch>
          </p:blipFill>
          <p:spPr>
            <a:xfrm>
              <a:off x="839419" y="2392683"/>
              <a:ext cx="4707943" cy="2839714"/>
            </a:xfrm>
            <a:prstGeom prst="rect">
              <a:avLst/>
            </a:prstGeom>
            <a:noFill/>
            <a:ln cap="flat">
              <a:noFill/>
            </a:ln>
          </p:spPr>
        </p:pic>
      </p:grpSp>
      <p:grpSp>
        <p:nvGrpSpPr>
          <p:cNvPr id="6" name="Group 8">
            <a:extLst>
              <a:ext uri="{FF2B5EF4-FFF2-40B4-BE49-F238E27FC236}">
                <a16:creationId xmlns:a16="http://schemas.microsoft.com/office/drawing/2014/main" id="{C386DE69-B8E4-B455-915F-9258CFF411E9}"/>
              </a:ext>
            </a:extLst>
          </p:cNvPr>
          <p:cNvGrpSpPr/>
          <p:nvPr/>
        </p:nvGrpSpPr>
        <p:grpSpPr>
          <a:xfrm>
            <a:off x="6197602" y="2221525"/>
            <a:ext cx="5598157" cy="4088785"/>
            <a:chOff x="6197602" y="2221525"/>
            <a:chExt cx="5598157" cy="4088785"/>
          </a:xfrm>
        </p:grpSpPr>
        <p:sp>
          <p:nvSpPr>
            <p:cNvPr id="7" name="Rectangle 15">
              <a:extLst>
                <a:ext uri="{FF2B5EF4-FFF2-40B4-BE49-F238E27FC236}">
                  <a16:creationId xmlns:a16="http://schemas.microsoft.com/office/drawing/2014/main" id="{EA3289F5-631A-17A1-35DA-75CE4246EF38}"/>
                </a:ext>
              </a:extLst>
            </p:cNvPr>
            <p:cNvSpPr/>
            <p:nvPr/>
          </p:nvSpPr>
          <p:spPr>
            <a:xfrm>
              <a:off x="6197602" y="2221525"/>
              <a:ext cx="5598157" cy="473028"/>
            </a:xfrm>
            <a:prstGeom prst="rect">
              <a:avLst/>
            </a:prstGeom>
            <a:solidFill>
              <a:srgbClr val="14596B"/>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sz="1800" b="0" i="0" u="none" strike="noStrike" kern="0" cap="none" spc="0" baseline="0">
                  <a:solidFill>
                    <a:srgbClr val="000000"/>
                  </a:solidFill>
                  <a:uFillTx/>
                </a:defRPr>
              </a:pPr>
              <a:r>
                <a:rPr kumimoji="0" lang="en-IN" sz="1400" b="1" i="0" u="none" strike="noStrike" kern="1200" cap="none" spc="0" normalizeH="0" baseline="0" noProof="0">
                  <a:ln>
                    <a:noFill/>
                  </a:ln>
                  <a:solidFill>
                    <a:srgbClr val="FFFFFF"/>
                  </a:solidFill>
                  <a:effectLst/>
                  <a:uLnTx/>
                  <a:uFillTx/>
                  <a:latin typeface="Ubuntu"/>
                  <a:ea typeface="+mn-ea"/>
                  <a:cs typeface="+mn-cs"/>
                </a:rPr>
                <a:t>Real Time Patient Intervention Opportunities</a:t>
              </a:r>
              <a:endParaRPr kumimoji="0" lang="en-US" sz="1400" b="1" i="0" u="none" strike="noStrike" kern="1200" cap="none" spc="0" normalizeH="0" baseline="0" noProof="0">
                <a:ln>
                  <a:noFill/>
                </a:ln>
                <a:solidFill>
                  <a:srgbClr val="FFFFFF"/>
                </a:solidFill>
                <a:effectLst/>
                <a:uLnTx/>
                <a:uFillTx/>
                <a:latin typeface="Ubuntu"/>
                <a:ea typeface="+mn-ea"/>
                <a:cs typeface="+mn-cs"/>
              </a:endParaRPr>
            </a:p>
          </p:txBody>
        </p:sp>
        <p:sp>
          <p:nvSpPr>
            <p:cNvPr id="8" name="Rectangle 12">
              <a:extLst>
                <a:ext uri="{FF2B5EF4-FFF2-40B4-BE49-F238E27FC236}">
                  <a16:creationId xmlns:a16="http://schemas.microsoft.com/office/drawing/2014/main" id="{78C6E502-FDCA-F402-058F-5474014C1A05}"/>
                </a:ext>
              </a:extLst>
            </p:cNvPr>
            <p:cNvSpPr/>
            <p:nvPr/>
          </p:nvSpPr>
          <p:spPr>
            <a:xfrm>
              <a:off x="6197602" y="2705307"/>
              <a:ext cx="5598157" cy="3605003"/>
            </a:xfrm>
            <a:prstGeom prst="rect">
              <a:avLst/>
            </a:prstGeom>
            <a:solidFill>
              <a:srgbClr val="F2F2F2"/>
            </a:solidFill>
            <a:ln cap="flat">
              <a:noFill/>
              <a:prstDash val="solid"/>
            </a:ln>
          </p:spPr>
          <p:txBody>
            <a:bodyPr vert="horz" wrap="square" lIns="91440" tIns="46798" rIns="91440" bIns="45720" anchor="t" anchorCtr="0" compatLnSpc="1">
              <a:noAutofit/>
            </a:bodyPr>
            <a:lstStyle/>
            <a:p>
              <a:pPr marL="154305" marR="0" lvl="0" indent="-154305" algn="l" defTabSz="914400" rtl="0" eaLnBrk="1" fontAlgn="auto" latinLnBrk="0" hangingPunct="1">
                <a:lnSpc>
                  <a:spcPct val="100000"/>
                </a:lnSpc>
                <a:spcBef>
                  <a:spcPts val="0"/>
                </a:spcBef>
                <a:spcAft>
                  <a:spcPts val="600"/>
                </a:spcAft>
                <a:buClr>
                  <a:srgbClr val="000000"/>
                </a:buClr>
                <a:buSzPct val="100000"/>
                <a:buFont typeface="Wingdings" pitchFamily="2"/>
                <a:buChar char="§"/>
                <a:tabLst/>
                <a:defRPr sz="1800" b="0" i="0" u="none" strike="noStrike" kern="0" cap="none" spc="0" baseline="0">
                  <a:solidFill>
                    <a:srgbClr val="000000"/>
                  </a:solidFill>
                  <a:uFillTx/>
                </a:defRPr>
              </a:pPr>
              <a:r>
                <a:rPr kumimoji="0" lang="en-IN" sz="1400" b="0" i="0" u="none" strike="noStrike" kern="1200" cap="none" spc="0" normalizeH="0" baseline="0" noProof="0">
                  <a:ln>
                    <a:noFill/>
                  </a:ln>
                  <a:solidFill>
                    <a:srgbClr val="000000"/>
                  </a:solidFill>
                  <a:effectLst/>
                  <a:uLnTx/>
                  <a:uFillTx/>
                  <a:latin typeface="Ubuntu"/>
                  <a:ea typeface="+mn-ea"/>
                  <a:cs typeface="+mn-cs"/>
                </a:rPr>
                <a:t>Leverage specialty pharmacy and Hub patient status data to identify  HCP </a:t>
              </a:r>
              <a:r>
                <a:rPr kumimoji="0" lang="en-IN" sz="1400" b="0" i="0" u="none" strike="noStrike" kern="0" cap="none" spc="0" normalizeH="0" baseline="0" noProof="0">
                  <a:ln>
                    <a:noFill/>
                  </a:ln>
                  <a:solidFill>
                    <a:srgbClr val="000000"/>
                  </a:solidFill>
                  <a:effectLst/>
                  <a:uLnTx/>
                  <a:uFillTx/>
                  <a:latin typeface="Ubuntu"/>
                  <a:ea typeface="+mn-ea"/>
                  <a:cs typeface="+mn-cs"/>
                </a:rPr>
                <a:t>and Payer </a:t>
              </a:r>
              <a:r>
                <a:rPr kumimoji="0" lang="en-IN" sz="1400" b="0" i="0" u="none" strike="noStrike" kern="1200" cap="none" spc="0" normalizeH="0" baseline="0" noProof="0">
                  <a:ln>
                    <a:noFill/>
                  </a:ln>
                  <a:solidFill>
                    <a:srgbClr val="000000"/>
                  </a:solidFill>
                  <a:effectLst/>
                  <a:uLnTx/>
                  <a:uFillTx/>
                  <a:latin typeface="Ubuntu"/>
                  <a:ea typeface="+mn-ea"/>
                  <a:cs typeface="+mn-cs"/>
                </a:rPr>
                <a:t>specific barriers to therapeutic initiation and adherence</a:t>
              </a:r>
            </a:p>
            <a:p>
              <a:pPr marL="154305" marR="0" lvl="0" indent="-154305" algn="l" defTabSz="914400" rtl="0" eaLnBrk="1" fontAlgn="auto" latinLnBrk="0" hangingPunct="1">
                <a:lnSpc>
                  <a:spcPct val="100000"/>
                </a:lnSpc>
                <a:spcBef>
                  <a:spcPts val="0"/>
                </a:spcBef>
                <a:spcAft>
                  <a:spcPts val="600"/>
                </a:spcAft>
                <a:buClr>
                  <a:srgbClr val="000000"/>
                </a:buClr>
                <a:buSzPct val="100000"/>
                <a:buFont typeface="Wingdings" pitchFamily="2"/>
                <a:buChar char="§"/>
                <a:tabLst/>
                <a:defRPr sz="1800" b="0" i="0" u="none" strike="noStrike" kern="0" cap="none" spc="0" baseline="0">
                  <a:solidFill>
                    <a:srgbClr val="000000"/>
                  </a:solidFill>
                  <a:uFillTx/>
                </a:defRPr>
              </a:pPr>
              <a:r>
                <a:rPr kumimoji="0" lang="en-IN" sz="1400" b="0" i="0" u="none" strike="noStrike" kern="1200" cap="none" spc="0" normalizeH="0" baseline="0" noProof="0">
                  <a:ln>
                    <a:noFill/>
                  </a:ln>
                  <a:solidFill>
                    <a:srgbClr val="000000"/>
                  </a:solidFill>
                  <a:effectLst/>
                  <a:uLnTx/>
                  <a:uFillTx/>
                  <a:latin typeface="Ubuntu"/>
                  <a:ea typeface="+mn-ea"/>
                  <a:cs typeface="+mn-cs"/>
                </a:rPr>
                <a:t>Adopt a "Next Best Action" approach to triage stalled patient scripts with HCPs</a:t>
              </a:r>
            </a:p>
            <a:p>
              <a:pPr marL="154305" marR="0" lvl="0" indent="-154305" algn="l" defTabSz="914400" rtl="0" eaLnBrk="1" fontAlgn="auto" latinLnBrk="0" hangingPunct="1">
                <a:lnSpc>
                  <a:spcPct val="100000"/>
                </a:lnSpc>
                <a:spcBef>
                  <a:spcPts val="0"/>
                </a:spcBef>
                <a:spcAft>
                  <a:spcPts val="600"/>
                </a:spcAft>
                <a:buClr>
                  <a:srgbClr val="000000"/>
                </a:buClr>
                <a:buSzPct val="100000"/>
                <a:buFont typeface="Wingdings" pitchFamily="2"/>
                <a:buChar char="§"/>
                <a:tabLst/>
                <a:defRPr sz="1800" b="0" i="0" u="none" strike="noStrike" kern="0" cap="none" spc="0" baseline="0">
                  <a:solidFill>
                    <a:srgbClr val="000000"/>
                  </a:solidFill>
                  <a:uFillTx/>
                </a:defRPr>
              </a:pPr>
              <a:r>
                <a:rPr kumimoji="0" lang="en-IN" sz="1400" b="0" i="0" u="none" strike="noStrike" kern="1200" cap="none" spc="0" normalizeH="0" baseline="0" noProof="0">
                  <a:ln>
                    <a:noFill/>
                  </a:ln>
                  <a:solidFill>
                    <a:srgbClr val="000000"/>
                  </a:solidFill>
                  <a:effectLst/>
                  <a:uLnTx/>
                  <a:uFillTx/>
                  <a:latin typeface="Ubuntu"/>
                  <a:ea typeface="+mn-ea"/>
                  <a:cs typeface="+mn-cs"/>
                </a:rPr>
                <a:t>HCPs, ARMs, and Office Staff will have full transparency into the patient journey with the specific goal of reducing therapeutic initiation (time to first fill and conversion rates) and therapeutic adherence (PDC, MPR) with precise diagnoses and  targeted messaging</a:t>
              </a:r>
            </a:p>
            <a:p>
              <a:pPr marL="340995" marR="0" lvl="0" indent="-171450" algn="l" defTabSz="914400" rtl="0" eaLnBrk="1" fontAlgn="auto" latinLnBrk="0" hangingPunct="1">
                <a:lnSpc>
                  <a:spcPct val="100000"/>
                </a:lnSpc>
                <a:spcBef>
                  <a:spcPts val="0"/>
                </a:spcBef>
                <a:spcAft>
                  <a:spcPts val="600"/>
                </a:spcAft>
                <a:buClr>
                  <a:srgbClr val="000000"/>
                </a:buClr>
                <a:buSzPct val="100000"/>
                <a:buFont typeface="Arial" pitchFamily="34"/>
                <a:buChar char="•"/>
                <a:tabLst/>
                <a:defRPr sz="1800" b="0" i="0" u="none" strike="noStrike" kern="0" cap="none" spc="0" baseline="0">
                  <a:solidFill>
                    <a:srgbClr val="000000"/>
                  </a:solidFill>
                  <a:uFillTx/>
                </a:defRPr>
              </a:pPr>
              <a:r>
                <a:rPr kumimoji="0" lang="en-IN" sz="1200" b="0" i="0" u="none" strike="noStrike" kern="1200" cap="none" spc="0" normalizeH="0" baseline="0" noProof="0">
                  <a:ln>
                    <a:noFill/>
                  </a:ln>
                  <a:solidFill>
                    <a:srgbClr val="000000"/>
                  </a:solidFill>
                  <a:effectLst/>
                  <a:uLnTx/>
                  <a:uFillTx/>
                  <a:latin typeface="Ubuntu"/>
                  <a:ea typeface="+mn-ea"/>
                  <a:cs typeface="+mn-cs"/>
                </a:rPr>
                <a:t>Quick follow up during BV/PA phase</a:t>
              </a:r>
              <a:r>
                <a:rPr kumimoji="0" lang="en-IN" sz="1200" b="0" i="0" u="none" strike="noStrike" kern="0" cap="none" spc="0" normalizeH="0" baseline="0" noProof="0">
                  <a:ln>
                    <a:noFill/>
                  </a:ln>
                  <a:solidFill>
                    <a:srgbClr val="000000"/>
                  </a:solidFill>
                  <a:effectLst/>
                  <a:uLnTx/>
                  <a:uFillTx/>
                  <a:latin typeface="Ubuntu"/>
                  <a:ea typeface="+mn-ea"/>
                  <a:cs typeface="+mn-cs"/>
                </a:rPr>
                <a:t> as patient services  teams now have insights into new and pending patient payor profiles (BIN, PNC, GRP)</a:t>
              </a:r>
            </a:p>
            <a:p>
              <a:pPr marL="340995" marR="0" lvl="0" indent="-171450" algn="l" defTabSz="914400" rtl="0" eaLnBrk="1" fontAlgn="auto" latinLnBrk="0" hangingPunct="1">
                <a:lnSpc>
                  <a:spcPct val="100000"/>
                </a:lnSpc>
                <a:spcBef>
                  <a:spcPts val="0"/>
                </a:spcBef>
                <a:spcAft>
                  <a:spcPts val="600"/>
                </a:spcAft>
                <a:buClr>
                  <a:srgbClr val="000000"/>
                </a:buClr>
                <a:buSzPct val="100000"/>
                <a:buFont typeface="Arial" pitchFamily="34"/>
                <a:buChar char="•"/>
                <a:tabLst/>
                <a:defRPr sz="1800" b="0" i="0" u="none" strike="noStrike" kern="0" cap="none" spc="0" baseline="0">
                  <a:solidFill>
                    <a:srgbClr val="000000"/>
                  </a:solidFill>
                  <a:uFillTx/>
                </a:defRPr>
              </a:pPr>
              <a:r>
                <a:rPr kumimoji="0" lang="en-IN" sz="1200" b="0" i="0" u="none" strike="noStrike" kern="1200" cap="none" spc="0" normalizeH="0" baseline="0" noProof="0">
                  <a:ln>
                    <a:noFill/>
                  </a:ln>
                  <a:solidFill>
                    <a:srgbClr val="000000"/>
                  </a:solidFill>
                  <a:effectLst/>
                  <a:uLnTx/>
                  <a:uFillTx/>
                  <a:latin typeface="Ubuntu"/>
                  <a:ea typeface="+mn-ea"/>
                  <a:cs typeface="+mn-cs"/>
                </a:rPr>
                <a:t>ARMs have access to relevant data to inform HCPs</a:t>
              </a:r>
            </a:p>
            <a:p>
              <a:pPr marL="340995" marR="0" lvl="0" indent="-171450" algn="l" defTabSz="914400" rtl="0" eaLnBrk="1" fontAlgn="auto" latinLnBrk="0" hangingPunct="1">
                <a:lnSpc>
                  <a:spcPct val="100000"/>
                </a:lnSpc>
                <a:spcBef>
                  <a:spcPts val="0"/>
                </a:spcBef>
                <a:spcAft>
                  <a:spcPts val="600"/>
                </a:spcAft>
                <a:buClr>
                  <a:srgbClr val="000000"/>
                </a:buClr>
                <a:buSzPct val="100000"/>
                <a:buFont typeface="Arial" pitchFamily="34"/>
                <a:buChar char="•"/>
                <a:tabLst/>
                <a:defRPr sz="1800" b="0" i="0" u="none" strike="noStrike" kern="0" cap="none" spc="0" baseline="0">
                  <a:solidFill>
                    <a:srgbClr val="000000"/>
                  </a:solidFill>
                  <a:uFillTx/>
                </a:defRPr>
              </a:pPr>
              <a:r>
                <a:rPr kumimoji="0" lang="en-IN" sz="1200" b="0" i="0" u="none" strike="noStrike" kern="1200" cap="none" spc="0" normalizeH="0" baseline="0" noProof="0">
                  <a:ln>
                    <a:noFill/>
                  </a:ln>
                  <a:solidFill>
                    <a:srgbClr val="000000"/>
                  </a:solidFill>
                  <a:effectLst/>
                  <a:uLnTx/>
                  <a:uFillTx/>
                  <a:latin typeface="Ubuntu"/>
                  <a:ea typeface="+mn-ea"/>
                  <a:cs typeface="+mn-cs"/>
                </a:rPr>
                <a:t>Adopt data-driven business models to drive HCP satisfaction post successful conversion</a:t>
              </a:r>
            </a:p>
          </p:txBody>
        </p:sp>
      </p:grpSp>
      <p:sp>
        <p:nvSpPr>
          <p:cNvPr id="9" name="Oval 9">
            <a:extLst>
              <a:ext uri="{FF2B5EF4-FFF2-40B4-BE49-F238E27FC236}">
                <a16:creationId xmlns:a16="http://schemas.microsoft.com/office/drawing/2014/main" id="{EAE6C4B4-40EF-411E-C198-D4B722283686}"/>
              </a:ext>
            </a:extLst>
          </p:cNvPr>
          <p:cNvSpPr/>
          <p:nvPr/>
        </p:nvSpPr>
        <p:spPr>
          <a:xfrm>
            <a:off x="1415482" y="2676768"/>
            <a:ext cx="1800197" cy="111226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600" b="0" i="0" u="none" strike="noStrike" kern="1200" cap="none" spc="0" normalizeH="0" baseline="0" noProof="0" dirty="0">
              <a:ln>
                <a:noFill/>
              </a:ln>
              <a:solidFill>
                <a:srgbClr val="FFFFFF"/>
              </a:solidFill>
              <a:effectLst/>
              <a:uLnTx/>
              <a:uFillTx/>
              <a:latin typeface="Ubuntu"/>
              <a:ea typeface="+mn-ea"/>
              <a:cs typeface="+mn-cs"/>
            </a:endParaRPr>
          </a:p>
        </p:txBody>
      </p:sp>
      <p:sp>
        <p:nvSpPr>
          <p:cNvPr id="10" name="Text Placeholder 5">
            <a:extLst>
              <a:ext uri="{FF2B5EF4-FFF2-40B4-BE49-F238E27FC236}">
                <a16:creationId xmlns:a16="http://schemas.microsoft.com/office/drawing/2014/main" id="{9BCF3BC2-213A-0AA6-6820-9B27EC2D05A5}"/>
              </a:ext>
            </a:extLst>
          </p:cNvPr>
          <p:cNvSpPr txBox="1"/>
          <p:nvPr/>
        </p:nvSpPr>
        <p:spPr>
          <a:xfrm>
            <a:off x="200409" y="338529"/>
            <a:ext cx="11233147" cy="513508"/>
          </a:xfrm>
          <a:prstGeom prst="rect">
            <a:avLst/>
          </a:prstGeom>
          <a:noFill/>
          <a:ln cap="flat">
            <a:noFill/>
          </a:ln>
        </p:spPr>
        <p:txBody>
          <a:bodyPr vert="horz" wrap="square" lIns="91430" tIns="0" rIns="91430" bIns="0" anchor="t" anchorCtr="0" compatLnSpc="1">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2200" b="1" i="0" u="none" strike="noStrike" kern="1200" cap="none" spc="0" normalizeH="0" baseline="0" noProof="0" dirty="0">
                <a:ln>
                  <a:noFill/>
                </a:ln>
                <a:solidFill>
                  <a:srgbClr val="2B0A3D"/>
                </a:solidFill>
                <a:effectLst/>
                <a:uLnTx/>
                <a:uFillTx/>
                <a:latin typeface="Ubuntu" pitchFamily="34"/>
                <a:ea typeface="+mn-ea"/>
                <a:cs typeface="+mn-cs"/>
              </a:rPr>
              <a:t>AGENTIC AI ENABLED INTERVENTIONS FOR INCREASED CONVERSION RATES</a:t>
            </a:r>
            <a:endParaRPr kumimoji="0" lang="en-US" sz="2200" b="1" i="0" u="none" strike="noStrike" kern="1200" cap="none" spc="200" normalizeH="0" baseline="0" noProof="0" dirty="0">
              <a:ln>
                <a:noFill/>
              </a:ln>
              <a:solidFill>
                <a:srgbClr val="2B0A3D"/>
              </a:solidFill>
              <a:effectLst/>
              <a:uLnTx/>
              <a:uFillTx/>
              <a:latin typeface="Ubuntu" pitchFamily="34"/>
              <a:ea typeface="+mn-ea"/>
              <a:cs typeface="+mn-cs"/>
            </a:endParaRPr>
          </a:p>
        </p:txBody>
      </p:sp>
    </p:spTree>
    <p:extLst>
      <p:ext uri="{BB962C8B-B14F-4D97-AF65-F5344CB8AC3E}">
        <p14:creationId xmlns:p14="http://schemas.microsoft.com/office/powerpoint/2010/main" val="398176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5AB6FC9-9B7E-4239-A1C3-E7FFE1F3DCB2}"/>
              </a:ext>
            </a:extLst>
          </p:cNvPr>
          <p:cNvSpPr/>
          <p:nvPr/>
        </p:nvSpPr>
        <p:spPr>
          <a:xfrm>
            <a:off x="404814" y="1082567"/>
            <a:ext cx="11379205" cy="1010128"/>
          </a:xfrm>
          <a:prstGeom prst="rect">
            <a:avLst/>
          </a:prstGeom>
          <a:solidFill>
            <a:srgbClr val="272936"/>
          </a:solidFill>
          <a:ln cap="flat">
            <a:noFill/>
            <a:prstDash val="solid"/>
          </a:ln>
        </p:spPr>
        <p:txBody>
          <a:bodyPr vert="horz" wrap="square" lIns="91440" tIns="45720" rIns="91440" bIns="45720" anchor="ctr" anchorCtr="0" compatLnSpc="1">
            <a:noAutofit/>
          </a:bodyPr>
          <a:lstStyle/>
          <a:p>
            <a:pPr marL="0" marR="0" lvl="0" indent="0" algn="l" defTabSz="1088236" rtl="0" eaLnBrk="1" fontAlgn="auto" latinLnBrk="0" hangingPunct="1">
              <a:lnSpc>
                <a:spcPct val="110000"/>
              </a:lnSpc>
              <a:spcBef>
                <a:spcPts val="0"/>
              </a:spcBef>
              <a:spcAft>
                <a:spcPts val="0"/>
              </a:spcAft>
              <a:buClrTx/>
              <a:buSzTx/>
              <a:buFontTx/>
              <a:buNone/>
              <a:tabLst/>
              <a:defRPr sz="1800" b="0" i="0" u="none" strike="noStrike" kern="0" cap="none" spc="0" baseline="0">
                <a:solidFill>
                  <a:srgbClr val="000000"/>
                </a:solidFill>
                <a:uFillTx/>
              </a:defRPr>
            </a:pPr>
            <a:r>
              <a:rPr kumimoji="0" lang="en-IN" sz="1400" b="0" i="0" u="none" strike="noStrike" kern="1200" cap="none" spc="0" normalizeH="0" baseline="0" noProof="0" dirty="0">
                <a:ln>
                  <a:noFill/>
                </a:ln>
                <a:solidFill>
                  <a:srgbClr val="12ABDB"/>
                </a:solidFill>
                <a:effectLst/>
                <a:uLnTx/>
                <a:uFillTx/>
                <a:latin typeface="Ubuntu"/>
                <a:ea typeface="+mn-ea"/>
                <a:cs typeface="+mn-cs"/>
              </a:rPr>
              <a:t>DATA DRIVEN INSIGHTS INTO DRIVERS OF THERAPEUTIC ABANDONMENT</a:t>
            </a:r>
          </a:p>
          <a:p>
            <a:pPr marL="0" marR="0" lvl="0" indent="0" algn="l" defTabSz="1088236" rtl="0" eaLnBrk="1" fontAlgn="auto" latinLnBrk="0" hangingPunct="1">
              <a:lnSpc>
                <a:spcPct val="110000"/>
              </a:lnSpc>
              <a:spcBef>
                <a:spcPts val="0"/>
              </a:spcBef>
              <a:spcAft>
                <a:spcPts val="0"/>
              </a:spcAft>
              <a:buClrTx/>
              <a:buSzTx/>
              <a:buFontTx/>
              <a:buNone/>
              <a:tabLst/>
              <a:defRPr sz="1800" b="0" i="0" u="none" strike="noStrike" kern="0" cap="none" spc="0" baseline="0">
                <a:solidFill>
                  <a:srgbClr val="000000"/>
                </a:solidFill>
                <a:uFillTx/>
              </a:defRPr>
            </a:pPr>
            <a:r>
              <a:rPr kumimoji="0" lang="en-IN" sz="1400" b="0" i="0" u="none" strike="noStrike" kern="1200" cap="none" spc="0" normalizeH="0" baseline="0" noProof="0" dirty="0">
                <a:ln>
                  <a:noFill/>
                </a:ln>
                <a:solidFill>
                  <a:srgbClr val="FFFFFF"/>
                </a:solidFill>
                <a:effectLst/>
                <a:uLnTx/>
                <a:uFillTx/>
                <a:latin typeface="Ubuntu"/>
                <a:ea typeface="Verdana"/>
                <a:cs typeface="Verdana"/>
              </a:rPr>
              <a:t>Leverage ML/AI and data driven insights to identify "lapsed patients" - those at highest risk of gaps in therapy or cancellation/discontinuation.  Micro-targeted messaging directed at patients/caregivers, HCPs, ARMs, Hubs, Office Staff can drive better healthcare outcomes by keeping patients on therapy longer.</a:t>
            </a:r>
            <a:endParaRPr kumimoji="0" lang="en-US" sz="1400" b="0" i="0" u="none" strike="noStrike" kern="1200" cap="none" spc="0" normalizeH="0" baseline="0" noProof="0" dirty="0">
              <a:ln>
                <a:noFill/>
              </a:ln>
              <a:solidFill>
                <a:srgbClr val="FFFFFF"/>
              </a:solidFill>
              <a:effectLst/>
              <a:uLnTx/>
              <a:uFillTx/>
              <a:latin typeface="Ubuntu"/>
              <a:ea typeface="Verdana"/>
              <a:cs typeface="Verdana"/>
            </a:endParaRPr>
          </a:p>
        </p:txBody>
      </p:sp>
      <p:grpSp>
        <p:nvGrpSpPr>
          <p:cNvPr id="3" name="Group 8">
            <a:extLst>
              <a:ext uri="{FF2B5EF4-FFF2-40B4-BE49-F238E27FC236}">
                <a16:creationId xmlns:a16="http://schemas.microsoft.com/office/drawing/2014/main" id="{7ACFF751-8489-4473-AF3B-6DC421B97FE7}"/>
              </a:ext>
            </a:extLst>
          </p:cNvPr>
          <p:cNvGrpSpPr/>
          <p:nvPr/>
        </p:nvGrpSpPr>
        <p:grpSpPr>
          <a:xfrm>
            <a:off x="6197602" y="2247355"/>
            <a:ext cx="5598157" cy="4088785"/>
            <a:chOff x="6197602" y="2221525"/>
            <a:chExt cx="5598157" cy="4088785"/>
          </a:xfrm>
        </p:grpSpPr>
        <p:sp>
          <p:nvSpPr>
            <p:cNvPr id="4" name="Rectangle 15">
              <a:extLst>
                <a:ext uri="{FF2B5EF4-FFF2-40B4-BE49-F238E27FC236}">
                  <a16:creationId xmlns:a16="http://schemas.microsoft.com/office/drawing/2014/main" id="{A47EC135-8297-48BF-AA97-2540523A3AA3}"/>
                </a:ext>
              </a:extLst>
            </p:cNvPr>
            <p:cNvSpPr/>
            <p:nvPr/>
          </p:nvSpPr>
          <p:spPr>
            <a:xfrm>
              <a:off x="6197602" y="2221525"/>
              <a:ext cx="5598157" cy="473028"/>
            </a:xfrm>
            <a:prstGeom prst="rect">
              <a:avLst/>
            </a:prstGeom>
            <a:solidFill>
              <a:srgbClr val="14596B"/>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sz="1800" b="0" i="0" u="none" strike="noStrike" kern="0" cap="none" spc="0" baseline="0">
                  <a:solidFill>
                    <a:srgbClr val="000000"/>
                  </a:solidFill>
                  <a:uFillTx/>
                </a:defRPr>
              </a:pPr>
              <a:r>
                <a:rPr kumimoji="0" lang="en-IN" sz="1400" b="1" i="0" u="none" strike="noStrike" kern="1200" cap="none" spc="0" normalizeH="0" baseline="0" noProof="0">
                  <a:ln>
                    <a:noFill/>
                  </a:ln>
                  <a:solidFill>
                    <a:srgbClr val="FFFFFF"/>
                  </a:solidFill>
                  <a:effectLst/>
                  <a:uLnTx/>
                  <a:uFillTx/>
                  <a:latin typeface="Ubuntu"/>
                  <a:ea typeface="+mn-ea"/>
                  <a:cs typeface="+mn-cs"/>
                </a:rPr>
                <a:t>Proactively Identify Patients At Risk of Gaps in </a:t>
              </a:r>
              <a:br>
                <a:rPr kumimoji="0" lang="en-IN" sz="1400" b="1" i="0" u="none" strike="noStrike" kern="1200" cap="none" spc="0" normalizeH="0" baseline="0" noProof="0">
                  <a:ln>
                    <a:noFill/>
                  </a:ln>
                  <a:solidFill>
                    <a:srgbClr val="FFFFFF"/>
                  </a:solidFill>
                  <a:effectLst/>
                  <a:uLnTx/>
                  <a:uFillTx/>
                  <a:latin typeface="Ubuntu"/>
                  <a:ea typeface="+mn-ea"/>
                  <a:cs typeface="+mn-cs"/>
                </a:rPr>
              </a:br>
              <a:r>
                <a:rPr kumimoji="0" lang="en-IN" sz="1400" b="1" i="0" u="none" strike="noStrike" kern="1200" cap="none" spc="0" normalizeH="0" baseline="0" noProof="0">
                  <a:ln>
                    <a:noFill/>
                  </a:ln>
                  <a:solidFill>
                    <a:srgbClr val="FFFFFF"/>
                  </a:solidFill>
                  <a:effectLst/>
                  <a:uLnTx/>
                  <a:uFillTx/>
                  <a:latin typeface="Ubuntu"/>
                  <a:ea typeface="+mn-ea"/>
                  <a:cs typeface="+mn-cs"/>
                </a:rPr>
                <a:t>Therapy or Abandonment</a:t>
              </a:r>
              <a:endParaRPr kumimoji="0" lang="en-US" sz="1400" b="1" i="0" u="none" strike="noStrike" kern="1200" cap="none" spc="0" normalizeH="0" baseline="0" noProof="0">
                <a:ln>
                  <a:noFill/>
                </a:ln>
                <a:solidFill>
                  <a:srgbClr val="FFFFFF"/>
                </a:solidFill>
                <a:effectLst/>
                <a:uLnTx/>
                <a:uFillTx/>
                <a:latin typeface="Ubuntu"/>
                <a:ea typeface="+mn-ea"/>
                <a:cs typeface="+mn-cs"/>
              </a:endParaRPr>
            </a:p>
          </p:txBody>
        </p:sp>
        <p:sp>
          <p:nvSpPr>
            <p:cNvPr id="5" name="Rectangle 12">
              <a:extLst>
                <a:ext uri="{FF2B5EF4-FFF2-40B4-BE49-F238E27FC236}">
                  <a16:creationId xmlns:a16="http://schemas.microsoft.com/office/drawing/2014/main" id="{A4AC7FEA-BC56-44E4-938B-D7EE4A3D1102}"/>
                </a:ext>
              </a:extLst>
            </p:cNvPr>
            <p:cNvSpPr/>
            <p:nvPr/>
          </p:nvSpPr>
          <p:spPr>
            <a:xfrm>
              <a:off x="6197602" y="2705307"/>
              <a:ext cx="5598157" cy="3605003"/>
            </a:xfrm>
            <a:prstGeom prst="rect">
              <a:avLst/>
            </a:prstGeom>
            <a:solidFill>
              <a:srgbClr val="F2F2F2"/>
            </a:solidFill>
            <a:ln cap="flat">
              <a:noFill/>
              <a:prstDash val="solid"/>
            </a:ln>
          </p:spPr>
          <p:txBody>
            <a:bodyPr vert="horz" wrap="square" lIns="91440" tIns="46798" rIns="91440" bIns="45720" anchor="t" anchorCtr="0" compatLnSpc="1">
              <a:noAutofit/>
            </a:bodyPr>
            <a:lstStyle/>
            <a:p>
              <a:pPr marL="154305" marR="0" lvl="0" indent="-154305" algn="l" defTabSz="914400" rtl="0" eaLnBrk="1" fontAlgn="auto" latinLnBrk="0" hangingPunct="1">
                <a:lnSpc>
                  <a:spcPct val="100000"/>
                </a:lnSpc>
                <a:spcBef>
                  <a:spcPts val="0"/>
                </a:spcBef>
                <a:spcAft>
                  <a:spcPts val="600"/>
                </a:spcAft>
                <a:buClr>
                  <a:srgbClr val="000000"/>
                </a:buClr>
                <a:buSzPct val="100000"/>
                <a:buFont typeface="Wingdings" pitchFamily="2"/>
                <a:buChar char="§"/>
                <a:tabLst/>
                <a:defRPr sz="1800" b="0" i="0" u="none" strike="noStrike" kern="0" cap="none" spc="0" baseline="0">
                  <a:solidFill>
                    <a:srgbClr val="000000"/>
                  </a:solidFill>
                  <a:uFillTx/>
                </a:defRPr>
              </a:pPr>
              <a:r>
                <a:rPr kumimoji="0" lang="en-IN" sz="1400" b="0" i="0" u="none" strike="noStrike" kern="1200" cap="none" spc="0" normalizeH="0" baseline="0" noProof="0">
                  <a:ln>
                    <a:noFill/>
                  </a:ln>
                  <a:solidFill>
                    <a:srgbClr val="000000"/>
                  </a:solidFill>
                  <a:effectLst/>
                  <a:uLnTx/>
                  <a:uFillTx/>
                  <a:latin typeface="Ubuntu"/>
                  <a:ea typeface="+mn-ea"/>
                  <a:cs typeface="+mn-cs"/>
                </a:rPr>
                <a:t>Use data driven insights </a:t>
              </a:r>
              <a:r>
                <a:rPr kumimoji="0" lang="en-IN" sz="1400" b="0" i="0" u="none" strike="noStrike" kern="0" cap="none" spc="0" normalizeH="0" baseline="0" noProof="0">
                  <a:ln>
                    <a:noFill/>
                  </a:ln>
                  <a:solidFill>
                    <a:srgbClr val="000000"/>
                  </a:solidFill>
                  <a:effectLst/>
                  <a:uLnTx/>
                  <a:uFillTx/>
                  <a:latin typeface="Ubuntu"/>
                  <a:ea typeface="+mn-ea"/>
                  <a:cs typeface="+mn-cs"/>
                </a:rPr>
                <a:t>(SP, Hub, SDOH, Lab) </a:t>
              </a:r>
              <a:r>
                <a:rPr kumimoji="0" lang="en-IN" sz="1400" b="0" i="0" u="none" strike="noStrike" kern="1200" cap="none" spc="0" normalizeH="0" baseline="0" noProof="0">
                  <a:ln>
                    <a:noFill/>
                  </a:ln>
                  <a:solidFill>
                    <a:srgbClr val="000000"/>
                  </a:solidFill>
                  <a:effectLst/>
                  <a:uLnTx/>
                  <a:uFillTx/>
                  <a:latin typeface="Ubuntu"/>
                  <a:ea typeface="+mn-ea"/>
                  <a:cs typeface="+mn-cs"/>
                </a:rPr>
                <a:t>to identify drivers of patient </a:t>
              </a:r>
              <a:r>
                <a:rPr kumimoji="0" lang="en-IN" sz="1400" b="0" i="0" u="none" strike="noStrike" kern="0" cap="none" spc="0" normalizeH="0" baseline="0" noProof="0">
                  <a:ln>
                    <a:noFill/>
                  </a:ln>
                  <a:solidFill>
                    <a:srgbClr val="000000"/>
                  </a:solidFill>
                  <a:effectLst/>
                  <a:uLnTx/>
                  <a:uFillTx/>
                  <a:latin typeface="Ubuntu"/>
                  <a:ea typeface="+mn-ea"/>
                  <a:cs typeface="+mn-cs"/>
                </a:rPr>
                <a:t>behaviors</a:t>
              </a:r>
              <a:r>
                <a:rPr kumimoji="0" lang="en-IN" sz="1400" b="0" i="0" u="none" strike="noStrike" kern="1200" cap="none" spc="0" normalizeH="0" baseline="0" noProof="0">
                  <a:ln>
                    <a:noFill/>
                  </a:ln>
                  <a:solidFill>
                    <a:srgbClr val="000000"/>
                  </a:solidFill>
                  <a:effectLst/>
                  <a:uLnTx/>
                  <a:uFillTx/>
                  <a:latin typeface="Ubuntu"/>
                  <a:ea typeface="+mn-ea"/>
                  <a:cs typeface="+mn-cs"/>
                </a:rPr>
                <a:t> as it pertains to therapeutic adherence</a:t>
              </a:r>
            </a:p>
            <a:p>
              <a:pPr marL="154305" marR="0" lvl="0" indent="-154305" algn="l" defTabSz="914400" rtl="0" eaLnBrk="1" fontAlgn="auto" latinLnBrk="0" hangingPunct="1">
                <a:lnSpc>
                  <a:spcPct val="100000"/>
                </a:lnSpc>
                <a:spcBef>
                  <a:spcPts val="0"/>
                </a:spcBef>
                <a:spcAft>
                  <a:spcPts val="600"/>
                </a:spcAft>
                <a:buClr>
                  <a:srgbClr val="000000"/>
                </a:buClr>
                <a:buSzPct val="100000"/>
                <a:buFont typeface="Wingdings" pitchFamily="2"/>
                <a:buChar char="§"/>
                <a:tabLst/>
                <a:defRPr sz="1800" b="0" i="0" u="none" strike="noStrike" kern="0" cap="none" spc="0" baseline="0">
                  <a:solidFill>
                    <a:srgbClr val="000000"/>
                  </a:solidFill>
                  <a:uFillTx/>
                </a:defRPr>
              </a:pPr>
              <a:r>
                <a:rPr kumimoji="0" lang="en-IN" sz="1400" b="0" i="0" u="none" strike="noStrike" kern="1200" cap="none" spc="0" normalizeH="0" baseline="0" noProof="0">
                  <a:ln>
                    <a:noFill/>
                  </a:ln>
                  <a:solidFill>
                    <a:srgbClr val="000000"/>
                  </a:solidFill>
                  <a:effectLst/>
                  <a:uLnTx/>
                  <a:uFillTx/>
                  <a:latin typeface="Ubuntu"/>
                  <a:ea typeface="+mn-ea"/>
                  <a:cs typeface="+mn-cs"/>
                </a:rPr>
                <a:t>Adopt a "precise medicine" approach to create patient level communication pathways designed to increase therapeutic compliance </a:t>
              </a:r>
            </a:p>
            <a:p>
              <a:pPr marL="154305" marR="0" lvl="0" indent="-154305" algn="l" defTabSz="914400" rtl="0" eaLnBrk="1" fontAlgn="auto" latinLnBrk="0" hangingPunct="1">
                <a:lnSpc>
                  <a:spcPct val="100000"/>
                </a:lnSpc>
                <a:spcBef>
                  <a:spcPts val="0"/>
                </a:spcBef>
                <a:spcAft>
                  <a:spcPts val="600"/>
                </a:spcAft>
                <a:buClr>
                  <a:srgbClr val="000000"/>
                </a:buClr>
                <a:buSzPct val="100000"/>
                <a:buFont typeface="Wingdings" pitchFamily="2"/>
                <a:buChar char="§"/>
                <a:tabLst/>
                <a:defRPr sz="1800" b="0" i="0" u="none" strike="noStrike" kern="0" cap="none" spc="0" baseline="0">
                  <a:solidFill>
                    <a:srgbClr val="000000"/>
                  </a:solidFill>
                  <a:uFillTx/>
                </a:defRPr>
              </a:pPr>
              <a:r>
                <a:rPr kumimoji="0" lang="en-IN" sz="1400" b="0" i="0" u="none" strike="noStrike" kern="1200" cap="none" spc="0" normalizeH="0" baseline="0" noProof="0">
                  <a:ln>
                    <a:noFill/>
                  </a:ln>
                  <a:solidFill>
                    <a:srgbClr val="000000"/>
                  </a:solidFill>
                  <a:effectLst/>
                  <a:uLnTx/>
                  <a:uFillTx/>
                  <a:latin typeface="Ubuntu"/>
                  <a:ea typeface="+mn-ea"/>
                  <a:cs typeface="+mn-cs"/>
                </a:rPr>
                <a:t>HCPs, ARMs, and Office Staff will have full transparency into the patient journey with the specific goal of increasing therapeutic adherence (PDC, MPR) with precise diagnoses and  targeted messaging</a:t>
              </a:r>
            </a:p>
            <a:p>
              <a:pPr marL="340995" marR="0" lvl="0" indent="-171450" algn="l" defTabSz="914400" rtl="0" eaLnBrk="1" fontAlgn="auto" latinLnBrk="0" hangingPunct="1">
                <a:lnSpc>
                  <a:spcPct val="100000"/>
                </a:lnSpc>
                <a:spcBef>
                  <a:spcPts val="0"/>
                </a:spcBef>
                <a:spcAft>
                  <a:spcPts val="600"/>
                </a:spcAft>
                <a:buClr>
                  <a:srgbClr val="000000"/>
                </a:buClr>
                <a:buSzPct val="100000"/>
                <a:buFont typeface="Arial" pitchFamily="34"/>
                <a:buChar char="•"/>
                <a:tabLst/>
                <a:defRPr sz="1800" b="0" i="0" u="none" strike="noStrike" kern="0" cap="none" spc="0" baseline="0">
                  <a:solidFill>
                    <a:srgbClr val="000000"/>
                  </a:solidFill>
                  <a:uFillTx/>
                </a:defRPr>
              </a:pPr>
              <a:r>
                <a:rPr kumimoji="0" lang="en-IN" sz="1200" b="0" i="0" u="none" strike="noStrike" kern="1200" cap="none" spc="0" normalizeH="0" baseline="0" noProof="0">
                  <a:ln>
                    <a:noFill/>
                  </a:ln>
                  <a:solidFill>
                    <a:srgbClr val="000000"/>
                  </a:solidFill>
                  <a:effectLst/>
                  <a:uLnTx/>
                  <a:uFillTx/>
                  <a:latin typeface="Ubuntu"/>
                  <a:ea typeface="+mn-ea"/>
                  <a:cs typeface="+mn-cs"/>
                </a:rPr>
                <a:t>Triage to Hub</a:t>
              </a:r>
            </a:p>
            <a:p>
              <a:pPr marL="340995" marR="0" lvl="0" indent="-171450" algn="l" defTabSz="914400" rtl="0" eaLnBrk="1" fontAlgn="auto" latinLnBrk="0" hangingPunct="1">
                <a:lnSpc>
                  <a:spcPct val="100000"/>
                </a:lnSpc>
                <a:spcBef>
                  <a:spcPts val="0"/>
                </a:spcBef>
                <a:spcAft>
                  <a:spcPts val="600"/>
                </a:spcAft>
                <a:buClr>
                  <a:srgbClr val="000000"/>
                </a:buClr>
                <a:buSzPct val="100000"/>
                <a:buFont typeface="Arial" pitchFamily="34"/>
                <a:buChar char="•"/>
                <a:tabLst/>
                <a:defRPr sz="1800" b="0" i="0" u="none" strike="noStrike" kern="0" cap="none" spc="0" baseline="0">
                  <a:solidFill>
                    <a:srgbClr val="000000"/>
                  </a:solidFill>
                  <a:uFillTx/>
                </a:defRPr>
              </a:pPr>
              <a:r>
                <a:rPr kumimoji="0" lang="en-IN" sz="1200" b="0" i="0" u="none" strike="noStrike" kern="1200" cap="none" spc="0" normalizeH="0" baseline="0" noProof="0">
                  <a:ln>
                    <a:noFill/>
                  </a:ln>
                  <a:solidFill>
                    <a:srgbClr val="000000"/>
                  </a:solidFill>
                  <a:effectLst/>
                  <a:uLnTx/>
                  <a:uFillTx/>
                  <a:latin typeface="Ubuntu"/>
                  <a:ea typeface="+mn-ea"/>
                  <a:cs typeface="+mn-cs"/>
                </a:rPr>
                <a:t>Ways to reduce patient out of pocket</a:t>
              </a:r>
            </a:p>
            <a:p>
              <a:pPr marL="340995" marR="0" lvl="0" indent="-171450" algn="l" defTabSz="914400" rtl="0" eaLnBrk="1" fontAlgn="auto" latinLnBrk="0" hangingPunct="1">
                <a:lnSpc>
                  <a:spcPct val="100000"/>
                </a:lnSpc>
                <a:spcBef>
                  <a:spcPts val="0"/>
                </a:spcBef>
                <a:spcAft>
                  <a:spcPts val="600"/>
                </a:spcAft>
                <a:buClr>
                  <a:srgbClr val="000000"/>
                </a:buClr>
                <a:buSzPct val="100000"/>
                <a:buFont typeface="Arial" pitchFamily="34"/>
                <a:buChar char="•"/>
                <a:tabLst/>
                <a:defRPr sz="1800" b="0" i="0" u="none" strike="noStrike" kern="0" cap="none" spc="0" baseline="0">
                  <a:solidFill>
                    <a:srgbClr val="000000"/>
                  </a:solidFill>
                  <a:uFillTx/>
                </a:defRPr>
              </a:pPr>
              <a:r>
                <a:rPr kumimoji="0" lang="en-IN" sz="1200" b="0" i="0" u="none" strike="noStrike" kern="1200" cap="none" spc="0" normalizeH="0" baseline="0" noProof="0">
                  <a:ln>
                    <a:noFill/>
                  </a:ln>
                  <a:solidFill>
                    <a:srgbClr val="000000"/>
                  </a:solidFill>
                  <a:effectLst/>
                  <a:uLnTx/>
                  <a:uFillTx/>
                  <a:latin typeface="Ubuntu"/>
                  <a:ea typeface="+mn-ea"/>
                  <a:cs typeface="+mn-cs"/>
                </a:rPr>
                <a:t>Availability of and consent into patient engagement/intervention programs</a:t>
              </a:r>
            </a:p>
          </p:txBody>
        </p:sp>
      </p:grpSp>
      <p:grpSp>
        <p:nvGrpSpPr>
          <p:cNvPr id="6" name="Group 11">
            <a:extLst>
              <a:ext uri="{FF2B5EF4-FFF2-40B4-BE49-F238E27FC236}">
                <a16:creationId xmlns:a16="http://schemas.microsoft.com/office/drawing/2014/main" id="{9915F314-BA38-4E9B-9DFE-8CE97EF7C9CD}"/>
              </a:ext>
            </a:extLst>
          </p:cNvPr>
          <p:cNvGrpSpPr/>
          <p:nvPr/>
        </p:nvGrpSpPr>
        <p:grpSpPr>
          <a:xfrm>
            <a:off x="432136" y="2038645"/>
            <a:ext cx="5562267" cy="6078620"/>
            <a:chOff x="432136" y="2038645"/>
            <a:chExt cx="5562267" cy="6078620"/>
          </a:xfrm>
        </p:grpSpPr>
        <p:pic>
          <p:nvPicPr>
            <p:cNvPr id="7" name="Picture 3">
              <a:extLst>
                <a:ext uri="{FF2B5EF4-FFF2-40B4-BE49-F238E27FC236}">
                  <a16:creationId xmlns:a16="http://schemas.microsoft.com/office/drawing/2014/main" id="{7F3E168B-C1B7-436C-AA5E-4FA7EBAC093F}"/>
                </a:ext>
              </a:extLst>
            </p:cNvPr>
            <p:cNvPicPr>
              <a:picLocks noChangeAspect="1"/>
            </p:cNvPicPr>
            <p:nvPr/>
          </p:nvPicPr>
          <p:blipFill>
            <a:blip r:embed="rId2"/>
            <a:stretch>
              <a:fillRect/>
            </a:stretch>
          </p:blipFill>
          <p:spPr>
            <a:xfrm>
              <a:off x="432136" y="2038645"/>
              <a:ext cx="5562267" cy="6078620"/>
            </a:xfrm>
            <a:prstGeom prst="rect">
              <a:avLst/>
            </a:prstGeom>
            <a:noFill/>
            <a:ln cap="flat">
              <a:noFill/>
            </a:ln>
          </p:spPr>
        </p:pic>
        <p:pic>
          <p:nvPicPr>
            <p:cNvPr id="8" name="Picture 3" descr="Graphical user interface&#10;&#10;Description automatically generated">
              <a:extLst>
                <a:ext uri="{FF2B5EF4-FFF2-40B4-BE49-F238E27FC236}">
                  <a16:creationId xmlns:a16="http://schemas.microsoft.com/office/drawing/2014/main" id="{E8EB7B37-01C0-4222-A67D-32E85E962D8C}"/>
                </a:ext>
              </a:extLst>
            </p:cNvPr>
            <p:cNvPicPr>
              <a:picLocks noChangeAspect="1"/>
            </p:cNvPicPr>
            <p:nvPr/>
          </p:nvPicPr>
          <p:blipFill>
            <a:blip r:embed="rId3"/>
            <a:srcRect/>
            <a:stretch>
              <a:fillRect/>
            </a:stretch>
          </p:blipFill>
          <p:spPr>
            <a:xfrm>
              <a:off x="839419" y="2392683"/>
              <a:ext cx="4707943" cy="2839714"/>
            </a:xfrm>
            <a:prstGeom prst="rect">
              <a:avLst/>
            </a:prstGeom>
            <a:noFill/>
            <a:ln cap="flat">
              <a:noFill/>
            </a:ln>
          </p:spPr>
        </p:pic>
      </p:grpSp>
      <p:sp>
        <p:nvSpPr>
          <p:cNvPr id="9" name="Oval 12">
            <a:extLst>
              <a:ext uri="{FF2B5EF4-FFF2-40B4-BE49-F238E27FC236}">
                <a16:creationId xmlns:a16="http://schemas.microsoft.com/office/drawing/2014/main" id="{312D4FC0-1F8D-4C6B-A8FD-329DC24185B5}"/>
              </a:ext>
            </a:extLst>
          </p:cNvPr>
          <p:cNvSpPr/>
          <p:nvPr/>
        </p:nvSpPr>
        <p:spPr>
          <a:xfrm>
            <a:off x="3187068" y="3105421"/>
            <a:ext cx="1080116" cy="707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600" b="0" i="0" u="none" strike="noStrike" kern="1200" cap="none" spc="0" normalizeH="0" baseline="0" noProof="0" dirty="0">
              <a:ln>
                <a:noFill/>
              </a:ln>
              <a:solidFill>
                <a:srgbClr val="FFFFFF"/>
              </a:solidFill>
              <a:effectLst/>
              <a:uLnTx/>
              <a:uFillTx/>
              <a:latin typeface="Ubuntu"/>
              <a:ea typeface="+mn-ea"/>
              <a:cs typeface="+mn-cs"/>
            </a:endParaRPr>
          </a:p>
        </p:txBody>
      </p:sp>
      <p:sp>
        <p:nvSpPr>
          <p:cNvPr id="11" name="Text Placeholder 5">
            <a:extLst>
              <a:ext uri="{FF2B5EF4-FFF2-40B4-BE49-F238E27FC236}">
                <a16:creationId xmlns:a16="http://schemas.microsoft.com/office/drawing/2014/main" id="{FDEE2237-CCAA-2E25-1046-FB23C1F5CADD}"/>
              </a:ext>
            </a:extLst>
          </p:cNvPr>
          <p:cNvSpPr txBox="1"/>
          <p:nvPr/>
        </p:nvSpPr>
        <p:spPr>
          <a:xfrm>
            <a:off x="200409" y="338529"/>
            <a:ext cx="11233147" cy="513508"/>
          </a:xfrm>
          <a:prstGeom prst="rect">
            <a:avLst/>
          </a:prstGeom>
          <a:noFill/>
          <a:ln cap="flat">
            <a:noFill/>
          </a:ln>
        </p:spPr>
        <p:txBody>
          <a:bodyPr vert="horz" wrap="square" lIns="91430" tIns="0" rIns="91430" bIns="0" anchor="t" anchorCtr="0" compatLnSpc="1">
            <a:normAutofit fontScale="92500"/>
          </a:bodyPr>
          <a:lstStyle/>
          <a:p>
            <a:pPr marL="0" marR="0" lvl="0" indent="0" algn="l" defTabSz="914400"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2400" b="1" i="0" u="none" strike="noStrike" kern="1200" cap="none" spc="0" normalizeH="0" baseline="0" noProof="0" dirty="0">
                <a:ln>
                  <a:noFill/>
                </a:ln>
                <a:solidFill>
                  <a:srgbClr val="2B0A3D"/>
                </a:solidFill>
                <a:effectLst/>
                <a:uLnTx/>
                <a:uFillTx/>
                <a:latin typeface="Ubuntu" pitchFamily="34"/>
                <a:ea typeface="+mn-ea"/>
                <a:cs typeface="+mn-cs"/>
              </a:rPr>
              <a:t>AGENTIC AI ENABLED INTERVENTIONS FOR INCREASED ADHERENCE RATES</a:t>
            </a:r>
            <a:endParaRPr kumimoji="0" lang="en-US" sz="2400" b="1" i="0" u="none" strike="noStrike" kern="1200" cap="none" spc="200" normalizeH="0" baseline="0" noProof="0" dirty="0">
              <a:ln>
                <a:noFill/>
              </a:ln>
              <a:solidFill>
                <a:srgbClr val="2B0A3D"/>
              </a:solidFill>
              <a:effectLst/>
              <a:uLnTx/>
              <a:uFillTx/>
              <a:latin typeface="Ubuntu" pitchFamily="3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B5D4A-E461-7D99-79D0-B64E97655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16F22-5CCE-421F-7F73-CBC83AF60247}"/>
              </a:ext>
            </a:extLst>
          </p:cNvPr>
          <p:cNvSpPr txBox="1">
            <a:spLocks/>
          </p:cNvSpPr>
          <p:nvPr/>
        </p:nvSpPr>
        <p:spPr>
          <a:xfrm>
            <a:off x="404812" y="2861606"/>
            <a:ext cx="7356158" cy="930248"/>
          </a:xfrm>
          <a:prstGeom prst="rect">
            <a:avLst/>
          </a:prstGeom>
        </p:spPr>
        <p:txBody>
          <a:bodyPr anchor="ctr" anchorCtr="0"/>
          <a:lst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chemeClr val="tx1"/>
                </a:solidFill>
                <a:effectLst/>
                <a:uLnTx/>
                <a:uFillTx/>
                <a:latin typeface="+mj-lt"/>
                <a:ea typeface="+mj-ea"/>
                <a:cs typeface="+mj-cs"/>
              </a:defRPr>
            </a:lvl1pPr>
          </a:lstStyle>
          <a:p>
            <a:r>
              <a:rPr lang="en-US" sz="2400" dirty="0">
                <a:solidFill>
                  <a:schemeClr val="bg1"/>
                </a:solidFill>
              </a:rPr>
              <a:t>PROACTIVE PATIENT INTERVENTIONS</a:t>
            </a:r>
          </a:p>
        </p:txBody>
      </p:sp>
    </p:spTree>
    <p:extLst>
      <p:ext uri="{BB962C8B-B14F-4D97-AF65-F5344CB8AC3E}">
        <p14:creationId xmlns:p14="http://schemas.microsoft.com/office/powerpoint/2010/main" val="2770773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45C4-7CC4-0350-BA96-E9549016358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09F1DA9-24CA-DC69-9AE1-88ED1D49D4A7}"/>
              </a:ext>
            </a:extLst>
          </p:cNvPr>
          <p:cNvSpPr/>
          <p:nvPr/>
        </p:nvSpPr>
        <p:spPr>
          <a:xfrm>
            <a:off x="1708495" y="1505778"/>
            <a:ext cx="10064882" cy="1406007"/>
          </a:xfrm>
          <a:prstGeom prst="rect">
            <a:avLst/>
          </a:prstGeom>
          <a:solidFill>
            <a:schemeClr val="bg1">
              <a:lumMod val="95000"/>
            </a:schemeClr>
          </a:solidFill>
          <a:ln>
            <a:noFill/>
          </a:ln>
        </p:spPr>
        <p:style>
          <a:lnRef idx="0">
            <a:schemeClr val="accent1"/>
          </a:lnRef>
          <a:fillRef idx="1">
            <a:schemeClr val="accent1"/>
          </a:fillRef>
          <a:effectRef idx="0">
            <a:srgbClr val="000000"/>
          </a:effectRef>
          <a:fontRef idx="minor">
            <a:schemeClr val="lt1"/>
          </a:fontRef>
        </p:style>
        <p:txBody>
          <a:bodyPr rtlCol="0" anchor="ctr">
            <a:no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Ubuntu"/>
                <a:ea typeface="+mn-ea"/>
                <a:cs typeface="+mn-cs"/>
              </a:rPr>
              <a:t>Every point in reduction of withdrawal rates represents an </a:t>
            </a:r>
            <a:r>
              <a:rPr kumimoji="0" lang="en-US" sz="1100" b="1" i="0" u="none" strike="noStrike" kern="1200" cap="none" spc="0" normalizeH="0" baseline="0" noProof="0">
                <a:ln>
                  <a:noFill/>
                </a:ln>
                <a:solidFill>
                  <a:prstClr val="black"/>
                </a:solidFill>
                <a:effectLst/>
                <a:uLnTx/>
                <a:uFillTx/>
                <a:latin typeface="Ubuntu"/>
                <a:ea typeface="+mn-ea"/>
                <a:cs typeface="+mn-cs"/>
              </a:rPr>
              <a:t>opportunity of $8M in additional revenue </a:t>
            </a:r>
            <a:r>
              <a:rPr kumimoji="0" lang="en-US" sz="1100" b="0" i="0" u="none" strike="noStrike" kern="1200" cap="none" spc="0" normalizeH="0" baseline="0" noProof="0">
                <a:ln>
                  <a:noFill/>
                </a:ln>
                <a:solidFill>
                  <a:prstClr val="black"/>
                </a:solidFill>
                <a:effectLst/>
                <a:uLnTx/>
                <a:uFillTx/>
                <a:latin typeface="Ubuntu"/>
                <a:ea typeface="+mn-ea"/>
                <a:cs typeface="+mn-cs"/>
              </a:rPr>
              <a:t>for one mid-sized LS company</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Ubuntu"/>
                <a:ea typeface="+mn-ea"/>
                <a:cs typeface="+mn-cs"/>
              </a:rPr>
              <a:t>T</a:t>
            </a:r>
            <a:r>
              <a:rPr kumimoji="0" lang="en-US" sz="1000" b="0" i="0" u="none" strike="noStrike" kern="1200" cap="none" spc="0" normalizeH="0" baseline="0" noProof="0" err="1">
                <a:ln>
                  <a:noFill/>
                </a:ln>
                <a:solidFill>
                  <a:prstClr val="black"/>
                </a:solidFill>
                <a:effectLst/>
                <a:uLnTx/>
                <a:uFillTx/>
                <a:latin typeface="Ubuntu"/>
                <a:ea typeface="+mn-ea"/>
                <a:cs typeface="+mn-cs"/>
              </a:rPr>
              <a:t>eams</a:t>
            </a:r>
            <a:r>
              <a:rPr kumimoji="0" lang="en-US" sz="1000" b="0" i="0" u="none" strike="noStrike" kern="1200" cap="none" spc="0" normalizeH="0" baseline="0" noProof="0">
                <a:ln>
                  <a:noFill/>
                </a:ln>
                <a:solidFill>
                  <a:prstClr val="black"/>
                </a:solidFill>
                <a:effectLst/>
                <a:uLnTx/>
                <a:uFillTx/>
                <a:latin typeface="Ubuntu"/>
                <a:ea typeface="+mn-ea"/>
                <a:cs typeface="+mn-cs"/>
              </a:rPr>
              <a:t> typically conduct analyses via </a:t>
            </a:r>
            <a:r>
              <a:rPr kumimoji="0" lang="en-US" sz="1100" b="1" i="0" u="none" strike="noStrike" kern="1200" cap="none" spc="0" normalizeH="0" baseline="0" noProof="0">
                <a:ln>
                  <a:noFill/>
                </a:ln>
                <a:solidFill>
                  <a:prstClr val="black"/>
                </a:solidFill>
                <a:effectLst/>
                <a:uLnTx/>
                <a:uFillTx/>
                <a:latin typeface="Ubuntu"/>
                <a:ea typeface="+mn-ea"/>
                <a:cs typeface="+mn-cs"/>
              </a:rPr>
              <a:t>time-consuming, ad-hoc manual queries</a:t>
            </a:r>
            <a:r>
              <a:rPr kumimoji="0" lang="en-US" sz="1000" b="0" i="0" u="none" strike="noStrike" kern="1200" cap="none" spc="0" normalizeH="0" baseline="0" noProof="0">
                <a:ln>
                  <a:noFill/>
                </a:ln>
                <a:solidFill>
                  <a:prstClr val="black"/>
                </a:solidFill>
                <a:effectLst/>
                <a:uLnTx/>
                <a:uFillTx/>
                <a:latin typeface="Ubuntu"/>
                <a:ea typeface="+mn-ea"/>
                <a:cs typeface="+mn-cs"/>
              </a:rPr>
              <a:t> leaving many questions remain unanswered </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Ubuntu"/>
                <a:ea typeface="+mn-ea"/>
                <a:cs typeface="+mn-cs"/>
              </a:rPr>
              <a:t>Existing process maps</a:t>
            </a:r>
            <a:r>
              <a:rPr kumimoji="0" lang="en-US" sz="1000" b="1" i="0" u="none" strike="noStrike" kern="1200" cap="none" spc="0" normalizeH="0" baseline="0" noProof="0">
                <a:ln>
                  <a:noFill/>
                </a:ln>
                <a:solidFill>
                  <a:prstClr val="black"/>
                </a:solidFill>
                <a:effectLst/>
                <a:uLnTx/>
                <a:uFillTx/>
                <a:latin typeface="Ubuntu"/>
                <a:ea typeface="+mn-ea"/>
                <a:cs typeface="+mn-cs"/>
              </a:rPr>
              <a:t> </a:t>
            </a:r>
            <a:r>
              <a:rPr kumimoji="0" lang="en-US" sz="1100" b="1" i="0" u="none" strike="noStrike" kern="1200" cap="none" spc="0" normalizeH="0" baseline="0" noProof="0">
                <a:ln>
                  <a:noFill/>
                </a:ln>
                <a:solidFill>
                  <a:prstClr val="black"/>
                </a:solidFill>
                <a:effectLst/>
                <a:uLnTx/>
                <a:uFillTx/>
                <a:latin typeface="Ubuntu"/>
                <a:ea typeface="+mn-ea"/>
                <a:cs typeface="+mn-cs"/>
              </a:rPr>
              <a:t>do not provide sufficient level of granularity and/or visibility</a:t>
            </a:r>
            <a:r>
              <a:rPr kumimoji="0" lang="en-US" sz="1000" b="1" i="0" u="none" strike="noStrike" kern="1200" cap="none" spc="0" normalizeH="0" baseline="0" noProof="0">
                <a:ln>
                  <a:noFill/>
                </a:ln>
                <a:solidFill>
                  <a:prstClr val="black"/>
                </a:solidFill>
                <a:effectLst/>
                <a:uLnTx/>
                <a:uFillTx/>
                <a:latin typeface="Ubuntu"/>
                <a:ea typeface="+mn-ea"/>
                <a:cs typeface="+mn-cs"/>
              </a:rPr>
              <a:t> </a:t>
            </a:r>
            <a:r>
              <a:rPr kumimoji="0" lang="en-US" sz="1000" b="0" i="0" u="none" strike="noStrike" kern="1200" cap="none" spc="0" normalizeH="0" baseline="0" noProof="0">
                <a:ln>
                  <a:noFill/>
                </a:ln>
                <a:solidFill>
                  <a:prstClr val="black"/>
                </a:solidFill>
                <a:effectLst/>
                <a:uLnTx/>
                <a:uFillTx/>
                <a:latin typeface="Ubuntu"/>
                <a:ea typeface="+mn-ea"/>
                <a:cs typeface="+mn-cs"/>
              </a:rPr>
              <a:t>required to determine outliers, insights, and actions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Ubuntu"/>
                <a:ea typeface="+mn-ea"/>
                <a:cs typeface="+mn-cs"/>
              </a:rPr>
              <a:t>Reporting outputs are predefined</a:t>
            </a:r>
            <a:r>
              <a:rPr kumimoji="0" lang="en-US" sz="1100" b="0" i="0" u="none" strike="noStrike" kern="1200" cap="none" spc="0" normalizeH="0" baseline="0" noProof="0">
                <a:ln>
                  <a:noFill/>
                </a:ln>
                <a:solidFill>
                  <a:prstClr val="black"/>
                </a:solidFill>
                <a:effectLst/>
                <a:uLnTx/>
                <a:uFillTx/>
                <a:latin typeface="Ubuntu"/>
                <a:ea typeface="+mn-ea"/>
                <a:cs typeface="+mn-cs"/>
              </a:rPr>
              <a:t>, </a:t>
            </a:r>
            <a:r>
              <a:rPr kumimoji="0" lang="en-US" sz="1100" b="1" i="0" u="none" strike="noStrike" kern="1200" cap="none" spc="0" normalizeH="0" baseline="0" noProof="0">
                <a:ln>
                  <a:noFill/>
                </a:ln>
                <a:solidFill>
                  <a:prstClr val="black"/>
                </a:solidFill>
                <a:effectLst/>
                <a:uLnTx/>
                <a:uFillTx/>
                <a:latin typeface="Ubuntu"/>
                <a:ea typeface="+mn-ea"/>
                <a:cs typeface="+mn-cs"/>
              </a:rPr>
              <a:t>limiting the ability to quickly deep dive </a:t>
            </a:r>
            <a:r>
              <a:rPr kumimoji="0" lang="en-US" sz="1000" b="0" i="0" u="none" strike="noStrike" kern="1200" cap="none" spc="0" normalizeH="0" baseline="0" noProof="0">
                <a:ln>
                  <a:noFill/>
                </a:ln>
                <a:solidFill>
                  <a:prstClr val="black"/>
                </a:solidFill>
                <a:effectLst/>
                <a:uLnTx/>
                <a:uFillTx/>
                <a:latin typeface="Ubuntu"/>
                <a:ea typeface="+mn-ea"/>
                <a:cs typeface="+mn-cs"/>
              </a:rPr>
              <a:t>into nuanced business questions</a:t>
            </a:r>
          </a:p>
        </p:txBody>
      </p:sp>
      <p:sp>
        <p:nvSpPr>
          <p:cNvPr id="10" name="Rectangle 9">
            <a:extLst>
              <a:ext uri="{FF2B5EF4-FFF2-40B4-BE49-F238E27FC236}">
                <a16:creationId xmlns:a16="http://schemas.microsoft.com/office/drawing/2014/main" id="{E6796A69-99C8-7A99-E178-D824CF13B61B}"/>
              </a:ext>
            </a:extLst>
          </p:cNvPr>
          <p:cNvSpPr/>
          <p:nvPr/>
        </p:nvSpPr>
        <p:spPr>
          <a:xfrm>
            <a:off x="387365" y="1505778"/>
            <a:ext cx="1189954" cy="1406007"/>
          </a:xfrm>
          <a:prstGeom prst="rect">
            <a:avLst/>
          </a:prstGeom>
          <a:solidFill>
            <a:srgbClr val="D9D9D9"/>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Ubuntu"/>
              <a:ea typeface="+mn-ea"/>
              <a:cs typeface="+mn-cs"/>
            </a:endParaRPr>
          </a:p>
        </p:txBody>
      </p:sp>
      <p:sp>
        <p:nvSpPr>
          <p:cNvPr id="11" name="Rectangle 10">
            <a:extLst>
              <a:ext uri="{FF2B5EF4-FFF2-40B4-BE49-F238E27FC236}">
                <a16:creationId xmlns:a16="http://schemas.microsoft.com/office/drawing/2014/main" id="{E747B95E-DE64-352F-3217-C40A891D9A81}"/>
              </a:ext>
            </a:extLst>
          </p:cNvPr>
          <p:cNvSpPr/>
          <p:nvPr/>
        </p:nvSpPr>
        <p:spPr>
          <a:xfrm>
            <a:off x="387366" y="1956171"/>
            <a:ext cx="1189954" cy="452482"/>
          </a:xfrm>
          <a:prstGeom prst="rect">
            <a:avLst/>
          </a:prstGeom>
          <a:solidFill>
            <a:srgbClr val="D9D9D9"/>
          </a:solidFill>
          <a:ln>
            <a:noFill/>
          </a:ln>
        </p:spPr>
        <p:style>
          <a:lnRef idx="0">
            <a:schemeClr val="accent1"/>
          </a:lnRef>
          <a:fillRef idx="1">
            <a:schemeClr val="accent1"/>
          </a:fillRef>
          <a:effectRef idx="0">
            <a:srgbClr val="000000"/>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Ubuntu"/>
                <a:ea typeface="+mn-ea"/>
                <a:cs typeface="+mn-cs"/>
              </a:rPr>
              <a:t>BUSINESS </a:t>
            </a:r>
            <a:br>
              <a:rPr kumimoji="0" lang="en-US" sz="1300" b="1" i="0" u="none" strike="noStrike" kern="1200" cap="none" spc="0" normalizeH="0" baseline="0" noProof="0">
                <a:ln>
                  <a:noFill/>
                </a:ln>
                <a:solidFill>
                  <a:prstClr val="black"/>
                </a:solidFill>
                <a:effectLst/>
                <a:uLnTx/>
                <a:uFillTx/>
                <a:latin typeface="Ubuntu"/>
                <a:ea typeface="+mn-ea"/>
                <a:cs typeface="+mn-cs"/>
              </a:rPr>
            </a:br>
            <a:r>
              <a:rPr kumimoji="0" lang="en-US" sz="1300" b="1" i="0" u="none" strike="noStrike" kern="1200" cap="none" spc="0" normalizeH="0" baseline="0" noProof="0">
                <a:ln>
                  <a:noFill/>
                </a:ln>
                <a:solidFill>
                  <a:prstClr val="black"/>
                </a:solidFill>
                <a:effectLst/>
                <a:uLnTx/>
                <a:uFillTx/>
                <a:latin typeface="Ubuntu"/>
                <a:ea typeface="+mn-ea"/>
                <a:cs typeface="+mn-cs"/>
              </a:rPr>
              <a:t>PROBLEM</a:t>
            </a:r>
          </a:p>
        </p:txBody>
      </p:sp>
      <p:sp>
        <p:nvSpPr>
          <p:cNvPr id="12" name="Rectangle 11">
            <a:extLst>
              <a:ext uri="{FF2B5EF4-FFF2-40B4-BE49-F238E27FC236}">
                <a16:creationId xmlns:a16="http://schemas.microsoft.com/office/drawing/2014/main" id="{FA60EA93-A5B0-F9C2-070E-986D213B46F6}"/>
              </a:ext>
            </a:extLst>
          </p:cNvPr>
          <p:cNvSpPr/>
          <p:nvPr/>
        </p:nvSpPr>
        <p:spPr>
          <a:xfrm>
            <a:off x="396455" y="5424272"/>
            <a:ext cx="1184450" cy="1071417"/>
          </a:xfrm>
          <a:prstGeom prst="rect">
            <a:avLst/>
          </a:prstGeom>
          <a:solidFill>
            <a:srgbClr val="D9D9D9"/>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Ubuntu"/>
                <a:ea typeface="+mn-ea"/>
                <a:cs typeface="+mn-cs"/>
              </a:rPr>
              <a:t>VALUE ADDED </a:t>
            </a:r>
          </a:p>
        </p:txBody>
      </p:sp>
      <p:sp>
        <p:nvSpPr>
          <p:cNvPr id="13" name="Rectangle 12">
            <a:extLst>
              <a:ext uri="{FF2B5EF4-FFF2-40B4-BE49-F238E27FC236}">
                <a16:creationId xmlns:a16="http://schemas.microsoft.com/office/drawing/2014/main" id="{E9295277-46B0-A9E9-2448-A70B6F82B5C2}"/>
              </a:ext>
            </a:extLst>
          </p:cNvPr>
          <p:cNvSpPr/>
          <p:nvPr/>
        </p:nvSpPr>
        <p:spPr>
          <a:xfrm>
            <a:off x="1708495" y="5424272"/>
            <a:ext cx="6038230" cy="1071417"/>
          </a:xfrm>
          <a:prstGeom prst="rect">
            <a:avLst/>
          </a:prstGeom>
          <a:solidFill>
            <a:schemeClr val="bg1">
              <a:lumMod val="95000"/>
            </a:schemeClr>
          </a:solidFill>
          <a:ln>
            <a:noFill/>
          </a:ln>
        </p:spPr>
        <p:style>
          <a:lnRef idx="0">
            <a:schemeClr val="accent1"/>
          </a:lnRef>
          <a:fillRef idx="1">
            <a:schemeClr val="accent1"/>
          </a:fillRef>
          <a:effectRef idx="0">
            <a:srgbClr val="000000"/>
          </a:effectRef>
          <a:fontRef idx="minor">
            <a:schemeClr val="lt1"/>
          </a:fontRef>
        </p:style>
        <p:txBody>
          <a:bodyPr rtlCol="0" anchor="ctr">
            <a:no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1" i="0" u="none" strike="noStrike" kern="1200" cap="none" spc="0" normalizeH="0" baseline="0" noProof="0">
                <a:ln>
                  <a:noFill/>
                </a:ln>
                <a:solidFill>
                  <a:prstClr val="black"/>
                </a:solidFill>
                <a:effectLst/>
                <a:uLnTx/>
                <a:uFillTx/>
                <a:latin typeface="Ubuntu"/>
                <a:ea typeface="+mn-ea"/>
                <a:cs typeface="+mn-cs"/>
              </a:rPr>
              <a:t>Accelerate time to therapy</a:t>
            </a:r>
            <a:r>
              <a:rPr kumimoji="0" lang="en-US" sz="1000" b="0" i="0" u="none" strike="noStrike" kern="1200" cap="none" spc="0" normalizeH="0" baseline="0" noProof="0">
                <a:ln>
                  <a:noFill/>
                </a:ln>
                <a:solidFill>
                  <a:prstClr val="black"/>
                </a:solidFill>
                <a:effectLst/>
                <a:uLnTx/>
                <a:uFillTx/>
                <a:latin typeface="Ubuntu"/>
                <a:ea typeface="+mn-ea"/>
                <a:cs typeface="+mn-cs"/>
              </a:rPr>
              <a:t>; decrease abandonment; increase paid scripts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1" i="0" u="none" strike="noStrike" kern="1200" cap="none" spc="0" normalizeH="0" baseline="0" noProof="0">
                <a:ln>
                  <a:noFill/>
                </a:ln>
                <a:solidFill>
                  <a:prstClr val="black"/>
                </a:solidFill>
                <a:effectLst/>
                <a:uLnTx/>
                <a:uFillTx/>
                <a:latin typeface="Ubuntu"/>
                <a:ea typeface="+mn-ea"/>
                <a:cs typeface="+mn-cs"/>
              </a:rPr>
              <a:t>Help identify high-risk HCPs </a:t>
            </a:r>
            <a:r>
              <a:rPr kumimoji="0" lang="en-US" sz="1000" b="0" i="0" u="none" strike="noStrike" kern="1200" cap="none" spc="0" normalizeH="0" baseline="0" noProof="0">
                <a:ln>
                  <a:noFill/>
                </a:ln>
                <a:solidFill>
                  <a:prstClr val="black"/>
                </a:solidFill>
                <a:effectLst/>
                <a:uLnTx/>
                <a:uFillTx/>
                <a:latin typeface="Ubuntu"/>
                <a:ea typeface="+mn-ea"/>
                <a:cs typeface="+mn-cs"/>
              </a:rPr>
              <a:t>and optimize call order, frequency, and messaging</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1" i="0" u="none" strike="noStrike" kern="1200" cap="none" spc="0" normalizeH="0" baseline="0" noProof="0">
                <a:ln>
                  <a:noFill/>
                </a:ln>
                <a:solidFill>
                  <a:prstClr val="black"/>
                </a:solidFill>
                <a:effectLst/>
                <a:uLnTx/>
                <a:uFillTx/>
                <a:latin typeface="Ubuntu"/>
                <a:ea typeface="+mn-ea"/>
                <a:cs typeface="+mn-cs"/>
              </a:rPr>
              <a:t>Escalate appropriate intervention points </a:t>
            </a:r>
            <a:r>
              <a:rPr kumimoji="0" lang="en-US" sz="1000" b="0" i="0" u="none" strike="noStrike" kern="1200" cap="none" spc="0" normalizeH="0" baseline="0" noProof="0">
                <a:ln>
                  <a:noFill/>
                </a:ln>
                <a:solidFill>
                  <a:prstClr val="black"/>
                </a:solidFill>
                <a:effectLst/>
                <a:uLnTx/>
                <a:uFillTx/>
                <a:latin typeface="Ubuntu"/>
                <a:ea typeface="+mn-ea"/>
                <a:cs typeface="+mn-cs"/>
              </a:rPr>
              <a:t>with HCPs of high-risk patients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1" i="0" u="none" strike="noStrike" kern="1200" cap="none" spc="0" normalizeH="0" baseline="0" noProof="0">
                <a:ln>
                  <a:noFill/>
                </a:ln>
                <a:solidFill>
                  <a:prstClr val="black"/>
                </a:solidFill>
                <a:effectLst/>
                <a:uLnTx/>
                <a:uFillTx/>
                <a:latin typeface="Ubuntu"/>
                <a:ea typeface="+mn-ea"/>
                <a:cs typeface="+mn-cs"/>
              </a:rPr>
              <a:t>Identify and support patients </a:t>
            </a:r>
            <a:r>
              <a:rPr kumimoji="0" lang="en-US" sz="1000" b="0" i="0" u="none" strike="noStrike" kern="1200" cap="none" spc="0" normalizeH="0" baseline="0" noProof="0">
                <a:ln>
                  <a:noFill/>
                </a:ln>
                <a:solidFill>
                  <a:prstClr val="black"/>
                </a:solidFill>
                <a:effectLst/>
                <a:uLnTx/>
                <a:uFillTx/>
                <a:latin typeface="Ubuntu"/>
                <a:ea typeface="+mn-ea"/>
                <a:cs typeface="+mn-cs"/>
              </a:rPr>
              <a:t>that need additional communication and education</a:t>
            </a:r>
          </a:p>
        </p:txBody>
      </p:sp>
      <p:sp>
        <p:nvSpPr>
          <p:cNvPr id="14" name="Rectangle 13">
            <a:extLst>
              <a:ext uri="{FF2B5EF4-FFF2-40B4-BE49-F238E27FC236}">
                <a16:creationId xmlns:a16="http://schemas.microsoft.com/office/drawing/2014/main" id="{06CE1094-8B72-36A4-603D-632AC0A14775}"/>
              </a:ext>
            </a:extLst>
          </p:cNvPr>
          <p:cNvSpPr/>
          <p:nvPr/>
        </p:nvSpPr>
        <p:spPr>
          <a:xfrm>
            <a:off x="1708495" y="3028876"/>
            <a:ext cx="10064882" cy="2302603"/>
          </a:xfrm>
          <a:prstGeom prst="rect">
            <a:avLst/>
          </a:prstGeom>
          <a:solidFill>
            <a:srgbClr val="ECECEC"/>
          </a:solidFill>
          <a:ln>
            <a:noFill/>
          </a:ln>
          <a:effectLst/>
        </p:spPr>
        <p:txBody>
          <a:bodyPr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prstClr val="black"/>
              </a:solidFill>
              <a:effectLst/>
              <a:uLnTx/>
              <a:uFillTx/>
              <a:latin typeface="Ubuntu"/>
              <a:ea typeface="+mn-ea"/>
              <a:cs typeface="+mn-cs"/>
            </a:endParaRPr>
          </a:p>
        </p:txBody>
      </p:sp>
      <p:sp>
        <p:nvSpPr>
          <p:cNvPr id="15" name="Rectangle 14">
            <a:extLst>
              <a:ext uri="{FF2B5EF4-FFF2-40B4-BE49-F238E27FC236}">
                <a16:creationId xmlns:a16="http://schemas.microsoft.com/office/drawing/2014/main" id="{765FBEDF-1515-9F89-E6CF-ED4ED96F20AA}"/>
              </a:ext>
            </a:extLst>
          </p:cNvPr>
          <p:cNvSpPr/>
          <p:nvPr/>
        </p:nvSpPr>
        <p:spPr>
          <a:xfrm>
            <a:off x="2121669" y="3081351"/>
            <a:ext cx="2846655" cy="519471"/>
          </a:xfrm>
          <a:prstGeom prst="rect">
            <a:avLst/>
          </a:prstGeom>
          <a:solidFill>
            <a:schemeClr val="accent1"/>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Ubuntu"/>
                <a:ea typeface="+mn-ea"/>
                <a:cs typeface="+mn-cs"/>
              </a:rPr>
              <a:t>Withdrawal</a:t>
            </a:r>
          </a:p>
        </p:txBody>
      </p:sp>
      <p:sp>
        <p:nvSpPr>
          <p:cNvPr id="16" name="TextBox 15">
            <a:extLst>
              <a:ext uri="{FF2B5EF4-FFF2-40B4-BE49-F238E27FC236}">
                <a16:creationId xmlns:a16="http://schemas.microsoft.com/office/drawing/2014/main" id="{1B6F5918-BB56-AF1B-4956-F71CAB782171}"/>
              </a:ext>
            </a:extLst>
          </p:cNvPr>
          <p:cNvSpPr txBox="1"/>
          <p:nvPr/>
        </p:nvSpPr>
        <p:spPr>
          <a:xfrm>
            <a:off x="2121669" y="3586658"/>
            <a:ext cx="2809802" cy="1554272"/>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Ubuntu"/>
                <a:ea typeface="+mn-ea"/>
                <a:cs typeface="+mn-cs"/>
              </a:rPr>
              <a:t>What are the </a:t>
            </a:r>
            <a:r>
              <a:rPr kumimoji="0" lang="en-US" sz="1000" b="1" i="0" u="none" strike="noStrike" kern="0" cap="none" spc="0" normalizeH="0" baseline="0" noProof="0">
                <a:ln>
                  <a:noFill/>
                </a:ln>
                <a:solidFill>
                  <a:prstClr val="black"/>
                </a:solidFill>
                <a:effectLst/>
                <a:uLnTx/>
                <a:uFillTx/>
                <a:latin typeface="Ubuntu"/>
                <a:ea typeface="+mn-ea"/>
                <a:cs typeface="+mn-cs"/>
              </a:rPr>
              <a:t>common pathways </a:t>
            </a:r>
            <a:r>
              <a:rPr kumimoji="0" lang="en-US" sz="1000" b="0" i="0" u="none" strike="noStrike" kern="0" cap="none" spc="0" normalizeH="0" baseline="0" noProof="0">
                <a:ln>
                  <a:noFill/>
                </a:ln>
                <a:solidFill>
                  <a:prstClr val="black"/>
                </a:solidFill>
                <a:effectLst/>
                <a:uLnTx/>
                <a:uFillTx/>
                <a:latin typeface="Ubuntu"/>
                <a:ea typeface="+mn-ea"/>
                <a:cs typeface="+mn-cs"/>
              </a:rPr>
              <a:t>that lead to withdrawal?</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Ubuntu"/>
                <a:ea typeface="+mn-ea"/>
                <a:cs typeface="+mn-cs"/>
              </a:rPr>
              <a:t>Which HCP offices are the </a:t>
            </a:r>
            <a:r>
              <a:rPr kumimoji="0" lang="en-US" sz="1000" b="1" i="0" u="none" strike="noStrike" kern="0" cap="none" spc="0" normalizeH="0" baseline="0" noProof="0">
                <a:ln>
                  <a:noFill/>
                </a:ln>
                <a:solidFill>
                  <a:prstClr val="black"/>
                </a:solidFill>
                <a:effectLst/>
                <a:uLnTx/>
                <a:uFillTx/>
                <a:latin typeface="Ubuntu"/>
                <a:ea typeface="+mn-ea"/>
                <a:cs typeface="+mn-cs"/>
              </a:rPr>
              <a:t>outliers?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Ubuntu"/>
                <a:ea typeface="+mn-ea"/>
                <a:cs typeface="+mn-cs"/>
              </a:rPr>
              <a:t>Which </a:t>
            </a:r>
            <a:r>
              <a:rPr kumimoji="0" lang="en-US" sz="1000" b="1" i="0" u="none" strike="noStrike" kern="0" cap="none" spc="0" normalizeH="0" baseline="0" noProof="0">
                <a:ln>
                  <a:noFill/>
                </a:ln>
                <a:solidFill>
                  <a:prstClr val="black"/>
                </a:solidFill>
                <a:effectLst/>
                <a:uLnTx/>
                <a:uFillTx/>
                <a:latin typeface="Ubuntu"/>
                <a:ea typeface="+mn-ea"/>
                <a:cs typeface="+mn-cs"/>
              </a:rPr>
              <a:t>patients/patient-types </a:t>
            </a:r>
            <a:r>
              <a:rPr kumimoji="0" lang="en-US" sz="1000" b="0" i="0" u="none" strike="noStrike" kern="0" cap="none" spc="0" normalizeH="0" baseline="0" noProof="0">
                <a:ln>
                  <a:noFill/>
                </a:ln>
                <a:solidFill>
                  <a:prstClr val="black"/>
                </a:solidFill>
                <a:effectLst/>
                <a:uLnTx/>
                <a:uFillTx/>
                <a:latin typeface="Ubuntu"/>
                <a:ea typeface="+mn-ea"/>
                <a:cs typeface="+mn-cs"/>
              </a:rPr>
              <a:t>are most likely to withdraw?</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Ubuntu"/>
                <a:ea typeface="+mn-ea"/>
                <a:cs typeface="+mn-cs"/>
              </a:rPr>
              <a:t>What is the threshold of </a:t>
            </a:r>
            <a:r>
              <a:rPr kumimoji="0" lang="en-US" sz="1000" b="1" i="0" u="none" strike="noStrike" kern="0" cap="none" spc="0" normalizeH="0" baseline="0" noProof="0">
                <a:ln>
                  <a:noFill/>
                </a:ln>
                <a:solidFill>
                  <a:prstClr val="black"/>
                </a:solidFill>
                <a:effectLst/>
                <a:uLnTx/>
                <a:uFillTx/>
                <a:latin typeface="Ubuntu"/>
                <a:ea typeface="+mn-ea"/>
                <a:cs typeface="+mn-cs"/>
              </a:rPr>
              <a:t># of days </a:t>
            </a:r>
            <a:r>
              <a:rPr kumimoji="0" lang="en-US" sz="1000" b="0" i="0" u="none" strike="noStrike" kern="0" cap="none" spc="0" normalizeH="0" baseline="0" noProof="0">
                <a:ln>
                  <a:noFill/>
                </a:ln>
                <a:solidFill>
                  <a:prstClr val="black"/>
                </a:solidFill>
                <a:effectLst/>
                <a:uLnTx/>
                <a:uFillTx/>
                <a:latin typeface="Ubuntu"/>
                <a:ea typeface="+mn-ea"/>
                <a:cs typeface="+mn-cs"/>
              </a:rPr>
              <a:t>where patients have a </a:t>
            </a:r>
            <a:r>
              <a:rPr kumimoji="0" lang="en-US" sz="1000" b="1" i="0" u="none" strike="noStrike" kern="0" cap="none" spc="0" normalizeH="0" baseline="0" noProof="0">
                <a:ln>
                  <a:noFill/>
                </a:ln>
                <a:solidFill>
                  <a:prstClr val="black"/>
                </a:solidFill>
                <a:effectLst/>
                <a:uLnTx/>
                <a:uFillTx/>
                <a:latin typeface="Ubuntu"/>
                <a:ea typeface="+mn-ea"/>
                <a:cs typeface="+mn-cs"/>
              </a:rPr>
              <a:t>50% likelihood of dropping out?</a:t>
            </a:r>
          </a:p>
        </p:txBody>
      </p:sp>
      <p:sp>
        <p:nvSpPr>
          <p:cNvPr id="17" name="TextBox 16">
            <a:extLst>
              <a:ext uri="{FF2B5EF4-FFF2-40B4-BE49-F238E27FC236}">
                <a16:creationId xmlns:a16="http://schemas.microsoft.com/office/drawing/2014/main" id="{4D0D3AC1-EC26-E6FA-2689-6144B3BF8D0F}"/>
              </a:ext>
            </a:extLst>
          </p:cNvPr>
          <p:cNvSpPr txBox="1"/>
          <p:nvPr/>
        </p:nvSpPr>
        <p:spPr>
          <a:xfrm>
            <a:off x="5399993" y="3618189"/>
            <a:ext cx="2661218" cy="1477328"/>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Ubuntu"/>
                <a:ea typeface="+mn-ea"/>
                <a:cs typeface="+mn-cs"/>
              </a:rPr>
              <a:t>What </a:t>
            </a:r>
            <a:r>
              <a:rPr kumimoji="0" lang="en-US" sz="1000" b="1" i="0" u="none" strike="noStrike" kern="0" cap="none" spc="0" normalizeH="0" baseline="0" noProof="0">
                <a:ln>
                  <a:noFill/>
                </a:ln>
                <a:solidFill>
                  <a:prstClr val="black"/>
                </a:solidFill>
                <a:effectLst/>
                <a:uLnTx/>
                <a:uFillTx/>
                <a:latin typeface="Ubuntu"/>
                <a:ea typeface="+mn-ea"/>
                <a:cs typeface="+mn-cs"/>
              </a:rPr>
              <a:t>causes long pending times </a:t>
            </a:r>
            <a:r>
              <a:rPr kumimoji="0" lang="en-US" sz="1000" b="0" i="0" u="none" strike="noStrike" kern="0" cap="none" spc="0" normalizeH="0" baseline="0" noProof="0">
                <a:ln>
                  <a:noFill/>
                </a:ln>
                <a:solidFill>
                  <a:prstClr val="black"/>
                </a:solidFill>
                <a:effectLst/>
                <a:uLnTx/>
                <a:uFillTx/>
                <a:latin typeface="Ubuntu"/>
                <a:ea typeface="+mn-ea"/>
                <a:cs typeface="+mn-cs"/>
              </a:rPr>
              <a:t>prior to therapy initiation?</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Ubuntu"/>
                <a:ea typeface="+mn-ea"/>
                <a:cs typeface="+mn-cs"/>
              </a:rPr>
              <a:t>Which patients are most likely to experience </a:t>
            </a:r>
            <a:r>
              <a:rPr kumimoji="0" lang="en-US" sz="1000" b="1" i="0" u="none" strike="noStrike" kern="0" cap="none" spc="0" normalizeH="0" baseline="0" noProof="0">
                <a:ln>
                  <a:noFill/>
                </a:ln>
                <a:solidFill>
                  <a:prstClr val="black"/>
                </a:solidFill>
                <a:effectLst/>
                <a:uLnTx/>
                <a:uFillTx/>
                <a:latin typeface="Ubuntu"/>
                <a:ea typeface="+mn-ea"/>
                <a:cs typeface="+mn-cs"/>
              </a:rPr>
              <a:t>longer patient journeys?</a:t>
            </a:r>
            <a:r>
              <a:rPr kumimoji="0" lang="en-US" sz="1000" b="0" i="0" u="none" strike="noStrike" kern="0" cap="none" spc="0" normalizeH="0" baseline="0" noProof="0">
                <a:ln>
                  <a:noFill/>
                </a:ln>
                <a:solidFill>
                  <a:prstClr val="black"/>
                </a:solidFill>
                <a:effectLst/>
                <a:uLnTx/>
                <a:uFillTx/>
                <a:latin typeface="Ubuntu"/>
                <a:ea typeface="+mn-ea"/>
                <a:cs typeface="+mn-cs"/>
              </a:rPr>
              <a:t> What </a:t>
            </a:r>
            <a:r>
              <a:rPr kumimoji="0" lang="en-US" sz="1000" b="1" i="0" u="none" strike="noStrike" kern="0" cap="none" spc="0" normalizeH="0" baseline="0" noProof="0">
                <a:ln>
                  <a:noFill/>
                </a:ln>
                <a:solidFill>
                  <a:prstClr val="black"/>
                </a:solidFill>
                <a:effectLst/>
                <a:uLnTx/>
                <a:uFillTx/>
                <a:latin typeface="Ubuntu"/>
                <a:ea typeface="+mn-ea"/>
                <a:cs typeface="+mn-cs"/>
              </a:rPr>
              <a:t>attributes </a:t>
            </a:r>
            <a:r>
              <a:rPr kumimoji="0" lang="en-US" sz="1000" b="0" i="0" u="none" strike="noStrike" kern="0" cap="none" spc="0" normalizeH="0" baseline="0" noProof="0">
                <a:ln>
                  <a:noFill/>
                </a:ln>
                <a:solidFill>
                  <a:prstClr val="black"/>
                </a:solidFill>
                <a:effectLst/>
                <a:uLnTx/>
                <a:uFillTx/>
                <a:latin typeface="Ubuntu"/>
                <a:ea typeface="+mn-ea"/>
                <a:cs typeface="+mn-cs"/>
              </a:rPr>
              <a:t>are associated with these patients? </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Ubuntu"/>
                <a:ea typeface="+mn-ea"/>
                <a:cs typeface="+mn-cs"/>
              </a:rPr>
              <a:t>Which </a:t>
            </a:r>
            <a:r>
              <a:rPr kumimoji="0" lang="en-US" sz="1000" b="1" i="0" u="none" strike="noStrike" kern="0" cap="none" spc="0" normalizeH="0" baseline="0" noProof="0">
                <a:ln>
                  <a:noFill/>
                </a:ln>
                <a:solidFill>
                  <a:prstClr val="black"/>
                </a:solidFill>
                <a:effectLst/>
                <a:uLnTx/>
                <a:uFillTx/>
                <a:latin typeface="Ubuntu"/>
                <a:ea typeface="+mn-ea"/>
                <a:cs typeface="+mn-cs"/>
              </a:rPr>
              <a:t>payer / plans </a:t>
            </a:r>
            <a:r>
              <a:rPr kumimoji="0" lang="en-US" sz="1000" b="0" i="0" u="none" strike="noStrike" kern="0" cap="none" spc="0" normalizeH="0" baseline="0" noProof="0">
                <a:ln>
                  <a:noFill/>
                </a:ln>
                <a:solidFill>
                  <a:prstClr val="black"/>
                </a:solidFill>
                <a:effectLst/>
                <a:uLnTx/>
                <a:uFillTx/>
                <a:latin typeface="Ubuntu"/>
                <a:ea typeface="+mn-ea"/>
                <a:cs typeface="+mn-cs"/>
              </a:rPr>
              <a:t>result in the fastest TATs? Slowest? Why?</a:t>
            </a:r>
          </a:p>
        </p:txBody>
      </p:sp>
      <p:sp>
        <p:nvSpPr>
          <p:cNvPr id="18" name="Rectangle 17">
            <a:extLst>
              <a:ext uri="{FF2B5EF4-FFF2-40B4-BE49-F238E27FC236}">
                <a16:creationId xmlns:a16="http://schemas.microsoft.com/office/drawing/2014/main" id="{0368383A-BEE6-DEED-F012-4BFBF8EF2BD5}"/>
              </a:ext>
            </a:extLst>
          </p:cNvPr>
          <p:cNvSpPr/>
          <p:nvPr/>
        </p:nvSpPr>
        <p:spPr>
          <a:xfrm>
            <a:off x="387365" y="3028876"/>
            <a:ext cx="1184450" cy="2290984"/>
          </a:xfrm>
          <a:prstGeom prst="rect">
            <a:avLst/>
          </a:prstGeom>
          <a:solidFill>
            <a:srgbClr val="D9D9D9"/>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Ubuntu"/>
              <a:ea typeface="+mn-ea"/>
              <a:cs typeface="+mn-cs"/>
            </a:endParaRPr>
          </a:p>
        </p:txBody>
      </p:sp>
      <p:sp>
        <p:nvSpPr>
          <p:cNvPr id="19" name="Rectangle 18">
            <a:extLst>
              <a:ext uri="{FF2B5EF4-FFF2-40B4-BE49-F238E27FC236}">
                <a16:creationId xmlns:a16="http://schemas.microsoft.com/office/drawing/2014/main" id="{AEF38AA9-7E9A-B9B5-807A-0BA2C1857B8B}"/>
              </a:ext>
            </a:extLst>
          </p:cNvPr>
          <p:cNvSpPr/>
          <p:nvPr/>
        </p:nvSpPr>
        <p:spPr>
          <a:xfrm>
            <a:off x="396455" y="3790110"/>
            <a:ext cx="1164186" cy="552806"/>
          </a:xfrm>
          <a:prstGeom prst="rect">
            <a:avLst/>
          </a:prstGeom>
          <a:solidFill>
            <a:srgbClr val="D9D9D9"/>
          </a:solidFill>
          <a:ln>
            <a:noFill/>
          </a:ln>
        </p:spPr>
        <p:style>
          <a:lnRef idx="0">
            <a:schemeClr val="accent1"/>
          </a:lnRef>
          <a:fillRef idx="1">
            <a:schemeClr val="accent1"/>
          </a:fillRef>
          <a:effectRef idx="0">
            <a:srgbClr val="000000"/>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Ubuntu"/>
                <a:ea typeface="+mn-ea"/>
                <a:cs typeface="+mn-cs"/>
              </a:rPr>
              <a:t>BUISNESS QUESTIONS ANSWERED </a:t>
            </a:r>
          </a:p>
        </p:txBody>
      </p:sp>
      <p:sp>
        <p:nvSpPr>
          <p:cNvPr id="20" name="Rectangle 19">
            <a:extLst>
              <a:ext uri="{FF2B5EF4-FFF2-40B4-BE49-F238E27FC236}">
                <a16:creationId xmlns:a16="http://schemas.microsoft.com/office/drawing/2014/main" id="{AC99BA0E-DF2E-5384-79B7-F1A68B11695C}"/>
              </a:ext>
            </a:extLst>
          </p:cNvPr>
          <p:cNvSpPr/>
          <p:nvPr/>
        </p:nvSpPr>
        <p:spPr>
          <a:xfrm>
            <a:off x="5415797" y="3084880"/>
            <a:ext cx="2645414" cy="516448"/>
          </a:xfrm>
          <a:prstGeom prst="rect">
            <a:avLst/>
          </a:prstGeom>
          <a:solidFill>
            <a:schemeClr val="accent1"/>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Ubuntu"/>
                <a:ea typeface="+mn-ea"/>
                <a:cs typeface="+mn-cs"/>
              </a:rPr>
              <a:t>Time to Therapy</a:t>
            </a:r>
          </a:p>
        </p:txBody>
      </p:sp>
      <p:sp>
        <p:nvSpPr>
          <p:cNvPr id="21" name="Rectangle 20">
            <a:extLst>
              <a:ext uri="{FF2B5EF4-FFF2-40B4-BE49-F238E27FC236}">
                <a16:creationId xmlns:a16="http://schemas.microsoft.com/office/drawing/2014/main" id="{FF1E471A-632A-D277-B6F2-8967E787DAB3}"/>
              </a:ext>
            </a:extLst>
          </p:cNvPr>
          <p:cNvSpPr/>
          <p:nvPr/>
        </p:nvSpPr>
        <p:spPr>
          <a:xfrm>
            <a:off x="8437919" y="3080167"/>
            <a:ext cx="3120851" cy="519472"/>
          </a:xfrm>
          <a:prstGeom prst="rect">
            <a:avLst/>
          </a:prstGeom>
          <a:solidFill>
            <a:schemeClr val="accent1"/>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Ubuntu"/>
                <a:ea typeface="+mn-ea"/>
                <a:cs typeface="+mn-cs"/>
              </a:rPr>
              <a:t> PAP Effectiveness</a:t>
            </a:r>
          </a:p>
        </p:txBody>
      </p:sp>
      <p:sp>
        <p:nvSpPr>
          <p:cNvPr id="22" name="TextBox 21">
            <a:extLst>
              <a:ext uri="{FF2B5EF4-FFF2-40B4-BE49-F238E27FC236}">
                <a16:creationId xmlns:a16="http://schemas.microsoft.com/office/drawing/2014/main" id="{EBC80C45-38FF-B96C-8B5E-947E79059DC5}"/>
              </a:ext>
            </a:extLst>
          </p:cNvPr>
          <p:cNvSpPr txBox="1"/>
          <p:nvPr/>
        </p:nvSpPr>
        <p:spPr>
          <a:xfrm>
            <a:off x="8523965" y="3616498"/>
            <a:ext cx="3034806" cy="1554272"/>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Ubuntu"/>
                <a:ea typeface="+mn-ea"/>
                <a:cs typeface="+mn-cs"/>
              </a:rPr>
              <a:t>Is a PAP Program appropriate? Would it result in </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Ubuntu"/>
                <a:ea typeface="+mn-ea"/>
                <a:cs typeface="+mn-cs"/>
              </a:rPr>
              <a:t>What leading indicators determine why patients are more likely to result in PAP?</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Ubuntu"/>
                <a:ea typeface="+mn-ea"/>
                <a:cs typeface="+mn-cs"/>
              </a:rPr>
              <a:t>Which patients are likely to be candidates to convert from PAP to paid? Less likely? What attributes are associated with these patients?</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000" b="0" i="0" u="none" strike="noStrike" kern="0" cap="none" spc="0" normalizeH="0" baseline="0" noProof="0">
              <a:ln>
                <a:noFill/>
              </a:ln>
              <a:solidFill>
                <a:prstClr val="black"/>
              </a:solidFill>
              <a:effectLst/>
              <a:uLnTx/>
              <a:uFillTx/>
              <a:latin typeface="Ubuntu"/>
              <a:ea typeface="+mn-ea"/>
              <a:cs typeface="+mn-cs"/>
            </a:endParaRPr>
          </a:p>
        </p:txBody>
      </p:sp>
      <p:sp>
        <p:nvSpPr>
          <p:cNvPr id="23" name="Rectangle 22">
            <a:extLst>
              <a:ext uri="{FF2B5EF4-FFF2-40B4-BE49-F238E27FC236}">
                <a16:creationId xmlns:a16="http://schemas.microsoft.com/office/drawing/2014/main" id="{8D5657E5-A33D-8771-224D-88949402D35D}"/>
              </a:ext>
            </a:extLst>
          </p:cNvPr>
          <p:cNvSpPr/>
          <p:nvPr/>
        </p:nvSpPr>
        <p:spPr>
          <a:xfrm>
            <a:off x="7827282" y="5424271"/>
            <a:ext cx="1099454" cy="1071417"/>
          </a:xfrm>
          <a:prstGeom prst="rect">
            <a:avLst/>
          </a:prstGeom>
          <a:solidFill>
            <a:srgbClr val="D9D9D9"/>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prstClr val="black"/>
                </a:solidFill>
                <a:effectLst/>
                <a:uLnTx/>
                <a:uFillTx/>
                <a:latin typeface="Ubuntu"/>
                <a:ea typeface="+mn-ea"/>
                <a:cs typeface="+mn-cs"/>
              </a:rPr>
              <a:t>INITIAL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prstClr val="black"/>
                </a:solidFill>
                <a:effectLst/>
                <a:uLnTx/>
                <a:uFillTx/>
                <a:latin typeface="Ubuntu"/>
                <a:ea typeface="+mn-ea"/>
                <a:cs typeface="+mn-cs"/>
              </a:rPr>
              <a:t>TIMELINE</a:t>
            </a:r>
          </a:p>
        </p:txBody>
      </p:sp>
      <p:sp>
        <p:nvSpPr>
          <p:cNvPr id="24" name="Rectangle 23">
            <a:extLst>
              <a:ext uri="{FF2B5EF4-FFF2-40B4-BE49-F238E27FC236}">
                <a16:creationId xmlns:a16="http://schemas.microsoft.com/office/drawing/2014/main" id="{FD2EDF49-080E-2F13-4102-FC9A89435BAF}"/>
              </a:ext>
            </a:extLst>
          </p:cNvPr>
          <p:cNvSpPr/>
          <p:nvPr/>
        </p:nvSpPr>
        <p:spPr>
          <a:xfrm>
            <a:off x="9029509" y="5424272"/>
            <a:ext cx="2743868" cy="1071416"/>
          </a:xfrm>
          <a:prstGeom prst="rect">
            <a:avLst/>
          </a:prstGeom>
          <a:solidFill>
            <a:srgbClr val="ECECEC"/>
          </a:solidFill>
          <a:ln>
            <a:noFill/>
          </a:ln>
          <a:effectLst/>
        </p:spPr>
        <p:txBody>
          <a:bodyPr rtlCol="0" anchor="ctr">
            <a:noAutofit/>
          </a:bodyPr>
          <a:lstStyle/>
          <a:p>
            <a:pPr marL="0" marR="0" lvl="0" indent="0" algn="l" defTabSz="182880" rtl="0" eaLnBrk="1" fontAlgn="auto" latinLnBrk="0" hangingPunct="1">
              <a:lnSpc>
                <a:spcPct val="100000"/>
              </a:lnSpc>
              <a:spcBef>
                <a:spcPts val="0"/>
              </a:spcBef>
              <a:spcAft>
                <a:spcPts val="1200"/>
              </a:spcAft>
              <a:buClrTx/>
              <a:buSzTx/>
              <a:buFontTx/>
              <a:buNone/>
              <a:tabLst/>
              <a:defRPr/>
            </a:pPr>
            <a:r>
              <a:rPr kumimoji="0" lang="en-US" sz="1000" b="1" i="0" u="none" strike="noStrike" kern="0" cap="none" spc="0" normalizeH="0" baseline="0" noProof="0">
                <a:ln>
                  <a:noFill/>
                </a:ln>
                <a:solidFill>
                  <a:prstClr val="black"/>
                </a:solidFill>
                <a:effectLst/>
                <a:uLnTx/>
                <a:uFillTx/>
                <a:latin typeface="Ubuntu"/>
                <a:ea typeface="+mn-ea"/>
                <a:cs typeface="+mn-cs"/>
              </a:rPr>
              <a:t>Week 0-2</a:t>
            </a:r>
            <a:r>
              <a:rPr kumimoji="0" lang="en-US" sz="1000" b="0" i="0" u="none" strike="noStrike" kern="0" cap="none" spc="0" normalizeH="0" baseline="0" noProof="0">
                <a:ln>
                  <a:noFill/>
                </a:ln>
                <a:solidFill>
                  <a:prstClr val="black"/>
                </a:solidFill>
                <a:effectLst/>
                <a:uLnTx/>
                <a:uFillTx/>
                <a:latin typeface="Ubuntu"/>
                <a:ea typeface="+mn-ea"/>
                <a:cs typeface="+mn-cs"/>
              </a:rPr>
              <a:t> 	Visualize Patient Journey </a:t>
            </a:r>
          </a:p>
          <a:p>
            <a:pPr marL="0" marR="0" lvl="0" indent="0" algn="l" defTabSz="182880" rtl="0" eaLnBrk="1" fontAlgn="auto" latinLnBrk="0" hangingPunct="1">
              <a:lnSpc>
                <a:spcPct val="100000"/>
              </a:lnSpc>
              <a:spcBef>
                <a:spcPts val="0"/>
              </a:spcBef>
              <a:spcAft>
                <a:spcPts val="1200"/>
              </a:spcAft>
              <a:buClrTx/>
              <a:buSzTx/>
              <a:buFontTx/>
              <a:buNone/>
              <a:tabLst/>
              <a:defRPr/>
            </a:pPr>
            <a:r>
              <a:rPr kumimoji="0" lang="en-US" sz="1000" b="1" i="0" u="none" strike="noStrike" kern="0" cap="none" spc="0" normalizeH="0" baseline="0" noProof="0">
                <a:ln>
                  <a:noFill/>
                </a:ln>
                <a:solidFill>
                  <a:prstClr val="black"/>
                </a:solidFill>
                <a:effectLst/>
                <a:uLnTx/>
                <a:uFillTx/>
                <a:latin typeface="Ubuntu"/>
                <a:ea typeface="+mn-ea"/>
                <a:cs typeface="+mn-cs"/>
              </a:rPr>
              <a:t>Week 3-8</a:t>
            </a:r>
            <a:r>
              <a:rPr kumimoji="0" lang="en-US" sz="1000" b="0" i="0" u="none" strike="noStrike" kern="0" cap="none" spc="0" normalizeH="0" baseline="0" noProof="0">
                <a:ln>
                  <a:noFill/>
                </a:ln>
                <a:solidFill>
                  <a:prstClr val="black"/>
                </a:solidFill>
                <a:effectLst/>
                <a:uLnTx/>
                <a:uFillTx/>
                <a:latin typeface="Ubuntu"/>
                <a:ea typeface="+mn-ea"/>
                <a:cs typeface="+mn-cs"/>
              </a:rPr>
              <a:t> 	Similarity Analysis, Cluster                               				Analysis,	&amp; Risk Rate</a:t>
            </a:r>
          </a:p>
          <a:p>
            <a:pPr marL="0" marR="0" lvl="0" indent="0" algn="l" defTabSz="182880"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a:ln>
                  <a:noFill/>
                </a:ln>
                <a:solidFill>
                  <a:prstClr val="black"/>
                </a:solidFill>
                <a:effectLst/>
                <a:uLnTx/>
                <a:uFillTx/>
                <a:latin typeface="Ubuntu"/>
                <a:ea typeface="+mn-ea"/>
                <a:cs typeface="+mn-cs"/>
              </a:rPr>
              <a:t>Week 9-12</a:t>
            </a:r>
            <a:r>
              <a:rPr kumimoji="0" lang="en-US" sz="1000" b="0" i="0" u="none" strike="noStrike" kern="0" cap="none" spc="0" normalizeH="0" baseline="0" noProof="0">
                <a:ln>
                  <a:noFill/>
                </a:ln>
                <a:solidFill>
                  <a:prstClr val="black"/>
                </a:solidFill>
                <a:effectLst/>
                <a:uLnTx/>
                <a:uFillTx/>
                <a:latin typeface="Ubuntu"/>
                <a:ea typeface="+mn-ea"/>
                <a:cs typeface="+mn-cs"/>
              </a:rPr>
              <a:t> </a:t>
            </a:r>
            <a:r>
              <a:rPr kumimoji="0" lang="en-US" sz="1000" b="1" i="0" u="none" strike="noStrike" kern="0" cap="none" spc="0" normalizeH="0" baseline="0" noProof="0">
                <a:ln>
                  <a:noFill/>
                </a:ln>
                <a:solidFill>
                  <a:prstClr val="black"/>
                </a:solidFill>
                <a:effectLst/>
                <a:uLnTx/>
                <a:uFillTx/>
                <a:latin typeface="Ubuntu"/>
                <a:ea typeface="+mn-ea"/>
                <a:cs typeface="+mn-cs"/>
              </a:rPr>
              <a:t> </a:t>
            </a:r>
            <a:r>
              <a:rPr kumimoji="0" lang="en-US" sz="1000" b="0" i="0" u="none" strike="noStrike" kern="0" cap="none" spc="0" normalizeH="0" baseline="0" noProof="0">
                <a:ln>
                  <a:noFill/>
                </a:ln>
                <a:solidFill>
                  <a:prstClr val="black"/>
                </a:solidFill>
                <a:effectLst/>
                <a:uLnTx/>
                <a:uFillTx/>
                <a:latin typeface="Ubuntu"/>
                <a:ea typeface="+mn-ea"/>
                <a:cs typeface="+mn-cs"/>
              </a:rPr>
              <a:t>Initial Next Best Actions Model </a:t>
            </a:r>
          </a:p>
        </p:txBody>
      </p:sp>
      <p:sp>
        <p:nvSpPr>
          <p:cNvPr id="3" name="Title 1">
            <a:extLst>
              <a:ext uri="{FF2B5EF4-FFF2-40B4-BE49-F238E27FC236}">
                <a16:creationId xmlns:a16="http://schemas.microsoft.com/office/drawing/2014/main" id="{5106B176-F588-FF7C-EE3E-E4300A5AA698}"/>
              </a:ext>
            </a:extLst>
          </p:cNvPr>
          <p:cNvSpPr txBox="1">
            <a:spLocks/>
          </p:cNvSpPr>
          <p:nvPr/>
        </p:nvSpPr>
        <p:spPr>
          <a:xfrm>
            <a:off x="414972" y="285401"/>
            <a:ext cx="10313462" cy="1127583"/>
          </a:xfrm>
          <a:prstGeom prst="rect">
            <a:avLst/>
          </a:prstGeom>
        </p:spPr>
        <p:txBody>
          <a:bodyPr vert="horz" lIns="0" tIns="0" rIns="0" bIns="0" rtlCol="0" anchor="b"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a:ln>
                  <a:noFill/>
                </a:ln>
                <a:solidFill>
                  <a:schemeClr val="bg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Ubuntu Medium"/>
                <a:ea typeface="+mj-ea"/>
                <a:cs typeface="+mj-cs"/>
              </a:rPr>
              <a:t>Patient Services Optimization: Exploring data-driven patient journeys and providing actionable insights to address withdrawal rates and time to therapy </a:t>
            </a:r>
          </a:p>
        </p:txBody>
      </p:sp>
    </p:spTree>
    <p:extLst>
      <p:ext uri="{BB962C8B-B14F-4D97-AF65-F5344CB8AC3E}">
        <p14:creationId xmlns:p14="http://schemas.microsoft.com/office/powerpoint/2010/main" val="122669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61AAC-6754-71C3-1FA7-2F50CBDDC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B84D72-02AF-8FE6-D3F3-8953C7F9D641}"/>
              </a:ext>
            </a:extLst>
          </p:cNvPr>
          <p:cNvSpPr>
            <a:spLocks noGrp="1"/>
          </p:cNvSpPr>
          <p:nvPr>
            <p:ph type="title"/>
          </p:nvPr>
        </p:nvSpPr>
        <p:spPr/>
        <p:txBody>
          <a:bodyPr/>
          <a:lstStyle/>
          <a:p>
            <a:r>
              <a:rPr lang="en-US" sz="2400" dirty="0"/>
              <a:t>Our Innovation COE will guide Ipsen’s adoption of Gen AI-driven Use Cases</a:t>
            </a:r>
          </a:p>
        </p:txBody>
      </p:sp>
      <p:sp>
        <p:nvSpPr>
          <p:cNvPr id="4" name="Rectangle 3">
            <a:extLst>
              <a:ext uri="{FF2B5EF4-FFF2-40B4-BE49-F238E27FC236}">
                <a16:creationId xmlns:a16="http://schemas.microsoft.com/office/drawing/2014/main" id="{F7830280-C5CE-6890-8F99-AC57AA5BB800}"/>
              </a:ext>
            </a:extLst>
          </p:cNvPr>
          <p:cNvSpPr/>
          <p:nvPr/>
        </p:nvSpPr>
        <p:spPr>
          <a:xfrm>
            <a:off x="435342" y="1104900"/>
            <a:ext cx="844967" cy="1722419"/>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Ubuntu"/>
                <a:ea typeface="+mn-ea"/>
                <a:cs typeface="+mn-cs"/>
              </a:rPr>
              <a:t>Distribution Channel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Ubuntu"/>
                <a:ea typeface="+mn-ea"/>
                <a:cs typeface="+mn-cs"/>
              </a:rPr>
              <a:t>Data Sources</a:t>
            </a:r>
          </a:p>
        </p:txBody>
      </p:sp>
      <p:cxnSp>
        <p:nvCxnSpPr>
          <p:cNvPr id="5" name="Straight Arrow Connector 4">
            <a:extLst>
              <a:ext uri="{FF2B5EF4-FFF2-40B4-BE49-F238E27FC236}">
                <a16:creationId xmlns:a16="http://schemas.microsoft.com/office/drawing/2014/main" id="{750DD31A-8686-FB75-A7DA-654A60952E30}"/>
              </a:ext>
            </a:extLst>
          </p:cNvPr>
          <p:cNvCxnSpPr/>
          <p:nvPr/>
        </p:nvCxnSpPr>
        <p:spPr>
          <a:xfrm>
            <a:off x="2316355" y="1750721"/>
            <a:ext cx="2560320"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6A9CC414-3F6D-1005-CC91-DD8BA6BF16E1}"/>
              </a:ext>
            </a:extLst>
          </p:cNvPr>
          <p:cNvSpPr txBox="1"/>
          <p:nvPr/>
        </p:nvSpPr>
        <p:spPr>
          <a:xfrm>
            <a:off x="2337081" y="1287631"/>
            <a:ext cx="25603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Sales, Returns, Chargebacks, Inventory</a:t>
            </a:r>
          </a:p>
        </p:txBody>
      </p:sp>
      <p:sp>
        <p:nvSpPr>
          <p:cNvPr id="8" name="TextBox 7">
            <a:extLst>
              <a:ext uri="{FF2B5EF4-FFF2-40B4-BE49-F238E27FC236}">
                <a16:creationId xmlns:a16="http://schemas.microsoft.com/office/drawing/2014/main" id="{B9910A2B-5C54-3A6D-44FB-3B39A2941072}"/>
              </a:ext>
            </a:extLst>
          </p:cNvPr>
          <p:cNvSpPr txBox="1"/>
          <p:nvPr/>
        </p:nvSpPr>
        <p:spPr>
          <a:xfrm>
            <a:off x="5057853" y="1133742"/>
            <a:ext cx="2382874" cy="307777"/>
          </a:xfrm>
          <a:prstGeom prst="rect">
            <a:avLst/>
          </a:prstGeom>
          <a:solidFill>
            <a:schemeClr val="accent3"/>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Ubuntu"/>
                <a:ea typeface="+mn-ea"/>
                <a:cs typeface="+mn-cs"/>
              </a:rPr>
              <a:t>Gen AI Use Cases</a:t>
            </a:r>
          </a:p>
        </p:txBody>
      </p:sp>
      <p:sp>
        <p:nvSpPr>
          <p:cNvPr id="9" name="TextBox 8">
            <a:extLst>
              <a:ext uri="{FF2B5EF4-FFF2-40B4-BE49-F238E27FC236}">
                <a16:creationId xmlns:a16="http://schemas.microsoft.com/office/drawing/2014/main" id="{D64996BB-C770-73EF-568F-42136D4CE649}"/>
              </a:ext>
            </a:extLst>
          </p:cNvPr>
          <p:cNvSpPr txBox="1"/>
          <p:nvPr/>
        </p:nvSpPr>
        <p:spPr>
          <a:xfrm>
            <a:off x="5082139" y="1657767"/>
            <a:ext cx="2358190" cy="4763163"/>
          </a:xfrm>
          <a:prstGeom prst="rect">
            <a:avLst/>
          </a:prstGeom>
          <a:solidFill>
            <a:schemeClr val="accent3"/>
          </a:solidFill>
          <a:ln>
            <a:solidFill>
              <a:schemeClr val="bg1">
                <a:lumMod val="85000"/>
              </a:schemeClr>
            </a:solidFill>
          </a:ln>
        </p:spPr>
        <p:txBody>
          <a:bodyPr wrap="square" lIns="91440" tIns="45720" rIns="91440" bIns="45720" anchor="t">
            <a:spAutoFit/>
          </a:bodyPr>
          <a:lstStyle/>
          <a:p>
            <a:pPr marL="213995" marR="0" lvl="0" indent="-213995"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Ubuntu"/>
                <a:ea typeface=""/>
                <a:cs typeface=""/>
              </a:rPr>
              <a:t>Channel Partner Performance Reporting</a:t>
            </a:r>
          </a:p>
          <a:p>
            <a:pPr marL="213995" marR="0" lvl="0" indent="-213995"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Ubuntu"/>
                <a:ea typeface=""/>
                <a:cs typeface=""/>
              </a:rPr>
              <a:t>Longitudinal Patient Journeys</a:t>
            </a:r>
          </a:p>
          <a:p>
            <a:pPr marL="213995" marR="0" lvl="0" indent="-213995"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Ubuntu"/>
                <a:ea typeface=""/>
                <a:cs typeface=""/>
              </a:rPr>
              <a:t>Copay Optimization</a:t>
            </a:r>
          </a:p>
          <a:p>
            <a:pPr marL="213995" marR="0" lvl="0" indent="-213995"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Ubuntu"/>
                <a:ea typeface=""/>
                <a:cs typeface=""/>
              </a:rPr>
              <a:t>SP, Payor &amp; Provider Benchmarking for Patient Initiation and Adherence KPIs </a:t>
            </a:r>
          </a:p>
          <a:p>
            <a:pPr marL="213995" marR="0" lvl="0" indent="-213995"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Ubuntu"/>
                <a:ea typeface=""/>
                <a:cs typeface=""/>
              </a:rPr>
              <a:t>Actionable Insights for Improved P</a:t>
            </a:r>
            <a:r>
              <a:rPr kumimoji="0" lang="en-US" sz="1200" b="0" i="0" u="none" strike="noStrike" kern="1200" cap="none" spc="0" normalizeH="0" baseline="0" noProof="0" dirty="0" err="1">
                <a:ln>
                  <a:noFill/>
                </a:ln>
                <a:solidFill>
                  <a:srgbClr val="FFFFFF"/>
                </a:solidFill>
                <a:effectLst/>
                <a:uLnTx/>
                <a:uFillTx/>
                <a:latin typeface="Ubuntu"/>
                <a:ea typeface=""/>
                <a:cs typeface=""/>
              </a:rPr>
              <a:t>atient</a:t>
            </a:r>
            <a:r>
              <a:rPr kumimoji="0" lang="en-US" sz="1200" b="0" i="0" u="none" strike="noStrike" kern="1200" cap="none" spc="0" normalizeH="0" baseline="0" noProof="0" dirty="0">
                <a:ln>
                  <a:noFill/>
                </a:ln>
                <a:solidFill>
                  <a:srgbClr val="FFFFFF"/>
                </a:solidFill>
                <a:effectLst/>
                <a:uLnTx/>
                <a:uFillTx/>
                <a:latin typeface="Ubuntu"/>
                <a:ea typeface=""/>
                <a:cs typeface=""/>
              </a:rPr>
              <a:t> and HCP Personalization, Engagement</a:t>
            </a:r>
          </a:p>
          <a:p>
            <a:pPr marL="213995" marR="0" lvl="0" indent="-213995"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Ubuntu"/>
                <a:ea typeface=""/>
                <a:cs typeface=""/>
              </a:rPr>
              <a:t>Payor, Provider &amp; KOL Influence Mapping, Spillover</a:t>
            </a:r>
          </a:p>
          <a:p>
            <a:pPr marL="213995" marR="0" lvl="0" indent="-213995"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Ubuntu"/>
                <a:ea typeface=""/>
                <a:cs typeface=""/>
              </a:rPr>
              <a:t>Social Determinants of Health</a:t>
            </a:r>
          </a:p>
        </p:txBody>
      </p:sp>
      <p:sp>
        <p:nvSpPr>
          <p:cNvPr id="10" name="Rectangle 9">
            <a:extLst>
              <a:ext uri="{FF2B5EF4-FFF2-40B4-BE49-F238E27FC236}">
                <a16:creationId xmlns:a16="http://schemas.microsoft.com/office/drawing/2014/main" id="{ED56D6C6-82FC-2766-0126-B5FE1D95FA10}"/>
              </a:ext>
            </a:extLst>
          </p:cNvPr>
          <p:cNvSpPr/>
          <p:nvPr/>
        </p:nvSpPr>
        <p:spPr>
          <a:xfrm>
            <a:off x="427940" y="2913284"/>
            <a:ext cx="852755" cy="3490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Ubuntu"/>
                <a:ea typeface="+mn-ea"/>
                <a:cs typeface="+mn-cs"/>
              </a:rPr>
              <a:t>Patient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Ubuntu"/>
                <a:ea typeface="+mn-ea"/>
                <a:cs typeface="+mn-cs"/>
              </a:rPr>
              <a:t>Data Sources</a:t>
            </a:r>
          </a:p>
        </p:txBody>
      </p:sp>
      <p:sp>
        <p:nvSpPr>
          <p:cNvPr id="11" name="Rectangle: Rounded Corners 4">
            <a:extLst>
              <a:ext uri="{FF2B5EF4-FFF2-40B4-BE49-F238E27FC236}">
                <a16:creationId xmlns:a16="http://schemas.microsoft.com/office/drawing/2014/main" id="{3FCD1B07-EEB9-58F4-1CB5-83289059AF80}"/>
              </a:ext>
            </a:extLst>
          </p:cNvPr>
          <p:cNvSpPr/>
          <p:nvPr/>
        </p:nvSpPr>
        <p:spPr>
          <a:xfrm>
            <a:off x="1354024" y="1362273"/>
            <a:ext cx="9144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Ubuntu"/>
                <a:ea typeface="+mn-ea"/>
                <a:cs typeface="+mn-cs"/>
              </a:rPr>
              <a:t>3PL</a:t>
            </a:r>
          </a:p>
        </p:txBody>
      </p:sp>
      <p:sp>
        <p:nvSpPr>
          <p:cNvPr id="12" name="Rectangle: Rounded Corners 29">
            <a:extLst>
              <a:ext uri="{FF2B5EF4-FFF2-40B4-BE49-F238E27FC236}">
                <a16:creationId xmlns:a16="http://schemas.microsoft.com/office/drawing/2014/main" id="{1753D04A-61EC-CC40-FA39-636CDE68A132}"/>
              </a:ext>
            </a:extLst>
          </p:cNvPr>
          <p:cNvSpPr/>
          <p:nvPr/>
        </p:nvSpPr>
        <p:spPr>
          <a:xfrm>
            <a:off x="1354024" y="2121002"/>
            <a:ext cx="9144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Ubuntu"/>
                <a:ea typeface="+mn-ea"/>
                <a:cs typeface="+mn-cs"/>
              </a:rPr>
              <a:t>FLW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Ubuntu"/>
                <a:ea typeface="+mn-ea"/>
                <a:cs typeface="+mn-cs"/>
              </a:rPr>
              <a:t>SD</a:t>
            </a:r>
          </a:p>
        </p:txBody>
      </p:sp>
      <p:sp>
        <p:nvSpPr>
          <p:cNvPr id="13" name="Rectangle: Rounded Corners 36">
            <a:extLst>
              <a:ext uri="{FF2B5EF4-FFF2-40B4-BE49-F238E27FC236}">
                <a16:creationId xmlns:a16="http://schemas.microsoft.com/office/drawing/2014/main" id="{5F681F71-AF09-5B91-5828-5E0FB3321454}"/>
              </a:ext>
            </a:extLst>
          </p:cNvPr>
          <p:cNvSpPr/>
          <p:nvPr/>
        </p:nvSpPr>
        <p:spPr>
          <a:xfrm>
            <a:off x="1354024" y="2892943"/>
            <a:ext cx="91440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Ubuntu"/>
                <a:ea typeface="+mn-ea"/>
                <a:cs typeface="+mn-cs"/>
              </a:rPr>
              <a:t>SP</a:t>
            </a:r>
          </a:p>
        </p:txBody>
      </p:sp>
      <p:sp>
        <p:nvSpPr>
          <p:cNvPr id="14" name="Rectangle: Rounded Corners 37">
            <a:extLst>
              <a:ext uri="{FF2B5EF4-FFF2-40B4-BE49-F238E27FC236}">
                <a16:creationId xmlns:a16="http://schemas.microsoft.com/office/drawing/2014/main" id="{5A7EADC2-7375-E079-4E15-5A5F00B51276}"/>
              </a:ext>
            </a:extLst>
          </p:cNvPr>
          <p:cNvSpPr/>
          <p:nvPr/>
        </p:nvSpPr>
        <p:spPr>
          <a:xfrm>
            <a:off x="1354024" y="3400982"/>
            <a:ext cx="91440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Ubuntu"/>
                <a:ea typeface="+mn-ea"/>
                <a:cs typeface="+mn-cs"/>
              </a:rPr>
              <a:t>Co-Pay</a:t>
            </a:r>
          </a:p>
        </p:txBody>
      </p:sp>
      <p:sp>
        <p:nvSpPr>
          <p:cNvPr id="15" name="Rectangle: Rounded Corners 40">
            <a:extLst>
              <a:ext uri="{FF2B5EF4-FFF2-40B4-BE49-F238E27FC236}">
                <a16:creationId xmlns:a16="http://schemas.microsoft.com/office/drawing/2014/main" id="{B5A78995-57C5-E642-550A-A573E1503740}"/>
              </a:ext>
            </a:extLst>
          </p:cNvPr>
          <p:cNvSpPr/>
          <p:nvPr/>
        </p:nvSpPr>
        <p:spPr>
          <a:xfrm>
            <a:off x="1354024" y="3909021"/>
            <a:ext cx="91440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Ubuntu"/>
                <a:ea typeface="+mn-ea"/>
                <a:cs typeface="+mn-cs"/>
              </a:rPr>
              <a:t>Lab</a:t>
            </a:r>
          </a:p>
        </p:txBody>
      </p:sp>
      <p:sp>
        <p:nvSpPr>
          <p:cNvPr id="16" name="Rectangle: Rounded Corners 42">
            <a:extLst>
              <a:ext uri="{FF2B5EF4-FFF2-40B4-BE49-F238E27FC236}">
                <a16:creationId xmlns:a16="http://schemas.microsoft.com/office/drawing/2014/main" id="{7D9DA1CD-B95A-ACD4-9E51-917B752C677C}"/>
              </a:ext>
            </a:extLst>
          </p:cNvPr>
          <p:cNvSpPr/>
          <p:nvPr/>
        </p:nvSpPr>
        <p:spPr>
          <a:xfrm>
            <a:off x="1354024" y="4417060"/>
            <a:ext cx="91440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Ubuntu"/>
                <a:ea typeface="+mn-ea"/>
                <a:cs typeface="+mn-cs"/>
              </a:rPr>
              <a:t>Hub</a:t>
            </a:r>
          </a:p>
        </p:txBody>
      </p:sp>
      <p:sp>
        <p:nvSpPr>
          <p:cNvPr id="17" name="Rectangle: Rounded Corners 43">
            <a:extLst>
              <a:ext uri="{FF2B5EF4-FFF2-40B4-BE49-F238E27FC236}">
                <a16:creationId xmlns:a16="http://schemas.microsoft.com/office/drawing/2014/main" id="{D2112F46-14B2-A0A5-3CB7-E17936A49331}"/>
              </a:ext>
            </a:extLst>
          </p:cNvPr>
          <p:cNvSpPr/>
          <p:nvPr/>
        </p:nvSpPr>
        <p:spPr>
          <a:xfrm>
            <a:off x="1354024" y="4925099"/>
            <a:ext cx="91440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Ubuntu"/>
                <a:ea typeface="+mn-ea"/>
                <a:cs typeface="+mn-cs"/>
              </a:rPr>
              <a:t>Claims</a:t>
            </a:r>
          </a:p>
        </p:txBody>
      </p:sp>
      <p:sp>
        <p:nvSpPr>
          <p:cNvPr id="18" name="Rectangle: Rounded Corners 44">
            <a:extLst>
              <a:ext uri="{FF2B5EF4-FFF2-40B4-BE49-F238E27FC236}">
                <a16:creationId xmlns:a16="http://schemas.microsoft.com/office/drawing/2014/main" id="{9F1FD2CF-6049-B098-9B50-2F3AF9FAF476}"/>
              </a:ext>
            </a:extLst>
          </p:cNvPr>
          <p:cNvSpPr/>
          <p:nvPr/>
        </p:nvSpPr>
        <p:spPr>
          <a:xfrm>
            <a:off x="1354024" y="5433139"/>
            <a:ext cx="91440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Ubuntu"/>
                <a:ea typeface="+mn-ea"/>
                <a:cs typeface="+mn-cs"/>
              </a:rPr>
              <a:t>EMR</a:t>
            </a:r>
          </a:p>
        </p:txBody>
      </p:sp>
      <p:cxnSp>
        <p:nvCxnSpPr>
          <p:cNvPr id="19" name="Straight Arrow Connector 18">
            <a:extLst>
              <a:ext uri="{FF2B5EF4-FFF2-40B4-BE49-F238E27FC236}">
                <a16:creationId xmlns:a16="http://schemas.microsoft.com/office/drawing/2014/main" id="{A0C618A4-5E77-D41B-A05E-4F71973C2E60}"/>
              </a:ext>
            </a:extLst>
          </p:cNvPr>
          <p:cNvCxnSpPr/>
          <p:nvPr/>
        </p:nvCxnSpPr>
        <p:spPr>
          <a:xfrm>
            <a:off x="2316355" y="2545434"/>
            <a:ext cx="2560320"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0F5D7953-0A9E-2A65-663E-A5896E09DEA4}"/>
              </a:ext>
            </a:extLst>
          </p:cNvPr>
          <p:cNvSpPr txBox="1"/>
          <p:nvPr/>
        </p:nvSpPr>
        <p:spPr>
          <a:xfrm>
            <a:off x="2347697" y="2075367"/>
            <a:ext cx="25603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EDI 867 - Sales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EDI 852 - Inventory</a:t>
            </a:r>
          </a:p>
        </p:txBody>
      </p:sp>
      <p:sp>
        <p:nvSpPr>
          <p:cNvPr id="21" name="TextBox 20">
            <a:extLst>
              <a:ext uri="{FF2B5EF4-FFF2-40B4-BE49-F238E27FC236}">
                <a16:creationId xmlns:a16="http://schemas.microsoft.com/office/drawing/2014/main" id="{6440C51D-ED45-EED4-3F37-3BC6AB4A014A}"/>
              </a:ext>
            </a:extLst>
          </p:cNvPr>
          <p:cNvSpPr txBox="1"/>
          <p:nvPr/>
        </p:nvSpPr>
        <p:spPr>
          <a:xfrm>
            <a:off x="2302619" y="2855710"/>
            <a:ext cx="25603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Status, Dispense, Demo,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Inventory, &amp; Enhanced Services</a:t>
            </a:r>
          </a:p>
        </p:txBody>
      </p:sp>
      <p:cxnSp>
        <p:nvCxnSpPr>
          <p:cNvPr id="22" name="Straight Arrow Connector 21">
            <a:extLst>
              <a:ext uri="{FF2B5EF4-FFF2-40B4-BE49-F238E27FC236}">
                <a16:creationId xmlns:a16="http://schemas.microsoft.com/office/drawing/2014/main" id="{67D99274-5384-879A-E863-DF4698ABC708}"/>
              </a:ext>
            </a:extLst>
          </p:cNvPr>
          <p:cNvCxnSpPr/>
          <p:nvPr/>
        </p:nvCxnSpPr>
        <p:spPr>
          <a:xfrm>
            <a:off x="2316355" y="3309503"/>
            <a:ext cx="2560320"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E9FDCAE5-085B-6411-06BB-BBD62C57ACD3}"/>
              </a:ext>
            </a:extLst>
          </p:cNvPr>
          <p:cNvSpPr txBox="1"/>
          <p:nvPr/>
        </p:nvSpPr>
        <p:spPr>
          <a:xfrm>
            <a:off x="2295986" y="3502781"/>
            <a:ext cx="25603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Enrollment, Utilization, &amp; Claims</a:t>
            </a:r>
          </a:p>
        </p:txBody>
      </p:sp>
      <p:cxnSp>
        <p:nvCxnSpPr>
          <p:cNvPr id="24" name="Straight Arrow Connector 23">
            <a:extLst>
              <a:ext uri="{FF2B5EF4-FFF2-40B4-BE49-F238E27FC236}">
                <a16:creationId xmlns:a16="http://schemas.microsoft.com/office/drawing/2014/main" id="{55DF416F-9B8F-F804-3405-3E685B55539F}"/>
              </a:ext>
            </a:extLst>
          </p:cNvPr>
          <p:cNvCxnSpPr/>
          <p:nvPr/>
        </p:nvCxnSpPr>
        <p:spPr>
          <a:xfrm>
            <a:off x="2316355" y="3823012"/>
            <a:ext cx="2560320"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AC658B4E-0940-E11C-EF84-9564197FA72C}"/>
              </a:ext>
            </a:extLst>
          </p:cNvPr>
          <p:cNvSpPr txBox="1"/>
          <p:nvPr/>
        </p:nvSpPr>
        <p:spPr>
          <a:xfrm>
            <a:off x="2292830" y="3993039"/>
            <a:ext cx="25603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Genetic Testing Results </a:t>
            </a:r>
          </a:p>
        </p:txBody>
      </p:sp>
      <p:cxnSp>
        <p:nvCxnSpPr>
          <p:cNvPr id="26" name="Straight Arrow Connector 25">
            <a:extLst>
              <a:ext uri="{FF2B5EF4-FFF2-40B4-BE49-F238E27FC236}">
                <a16:creationId xmlns:a16="http://schemas.microsoft.com/office/drawing/2014/main" id="{62CD51B5-B4BE-E679-18BA-1F86F49D3EF2}"/>
              </a:ext>
            </a:extLst>
          </p:cNvPr>
          <p:cNvCxnSpPr/>
          <p:nvPr/>
        </p:nvCxnSpPr>
        <p:spPr>
          <a:xfrm>
            <a:off x="2316355" y="4313270"/>
            <a:ext cx="2560320"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460D3859-E109-FECD-DA44-B2F7C3CFA725}"/>
              </a:ext>
            </a:extLst>
          </p:cNvPr>
          <p:cNvSpPr txBox="1"/>
          <p:nvPr/>
        </p:nvSpPr>
        <p:spPr>
          <a:xfrm>
            <a:off x="2290038" y="4495636"/>
            <a:ext cx="25603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Patient Enrollment &amp; Status</a:t>
            </a:r>
          </a:p>
        </p:txBody>
      </p:sp>
      <p:cxnSp>
        <p:nvCxnSpPr>
          <p:cNvPr id="28" name="Straight Arrow Connector 27">
            <a:extLst>
              <a:ext uri="{FF2B5EF4-FFF2-40B4-BE49-F238E27FC236}">
                <a16:creationId xmlns:a16="http://schemas.microsoft.com/office/drawing/2014/main" id="{7D1D2945-4A2C-631F-004C-342A1218ACCE}"/>
              </a:ext>
            </a:extLst>
          </p:cNvPr>
          <p:cNvCxnSpPr/>
          <p:nvPr/>
        </p:nvCxnSpPr>
        <p:spPr>
          <a:xfrm>
            <a:off x="2316355" y="4815867"/>
            <a:ext cx="2560320"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04FAE325-4EF1-7BCC-1182-FF65CC4107D5}"/>
              </a:ext>
            </a:extLst>
          </p:cNvPr>
          <p:cNvSpPr txBox="1"/>
          <p:nvPr/>
        </p:nvSpPr>
        <p:spPr>
          <a:xfrm>
            <a:off x="2270613" y="5027401"/>
            <a:ext cx="25603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Patient Financial Information</a:t>
            </a:r>
          </a:p>
        </p:txBody>
      </p:sp>
      <p:cxnSp>
        <p:nvCxnSpPr>
          <p:cNvPr id="30" name="Straight Arrow Connector 29">
            <a:extLst>
              <a:ext uri="{FF2B5EF4-FFF2-40B4-BE49-F238E27FC236}">
                <a16:creationId xmlns:a16="http://schemas.microsoft.com/office/drawing/2014/main" id="{D8F4870F-D111-244C-6DAB-7F4DF2FB83DE}"/>
              </a:ext>
            </a:extLst>
          </p:cNvPr>
          <p:cNvCxnSpPr/>
          <p:nvPr/>
        </p:nvCxnSpPr>
        <p:spPr>
          <a:xfrm>
            <a:off x="2316355" y="5347632"/>
            <a:ext cx="2560320"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C38B7A5-4FE4-561A-8AFA-8B045CC2B6E3}"/>
              </a:ext>
            </a:extLst>
          </p:cNvPr>
          <p:cNvSpPr txBox="1"/>
          <p:nvPr/>
        </p:nvSpPr>
        <p:spPr>
          <a:xfrm>
            <a:off x="2288868" y="5524317"/>
            <a:ext cx="25603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Patient Dx &amp; </a:t>
            </a:r>
            <a:r>
              <a:rPr kumimoji="0" lang="en-US" sz="1200" b="0" i="0" u="none" strike="noStrike" kern="1200" cap="none" spc="0" normalizeH="0" baseline="0" noProof="0" dirty="0" err="1">
                <a:ln>
                  <a:noFill/>
                </a:ln>
                <a:solidFill>
                  <a:prstClr val="black"/>
                </a:solidFill>
                <a:effectLst/>
                <a:uLnTx/>
                <a:uFillTx/>
                <a:latin typeface="Ubuntu"/>
                <a:ea typeface="+mn-ea"/>
                <a:cs typeface="+mn-cs"/>
              </a:rPr>
              <a:t>Px</a:t>
            </a:r>
            <a:r>
              <a:rPr kumimoji="0" lang="en-US" sz="1200" b="0" i="0" u="none" strike="noStrike" kern="1200" cap="none" spc="0" normalizeH="0" baseline="0" noProof="0" dirty="0">
                <a:ln>
                  <a:noFill/>
                </a:ln>
                <a:solidFill>
                  <a:prstClr val="black"/>
                </a:solidFill>
                <a:effectLst/>
                <a:uLnTx/>
                <a:uFillTx/>
                <a:latin typeface="Ubuntu"/>
                <a:ea typeface="+mn-ea"/>
                <a:cs typeface="+mn-cs"/>
              </a:rPr>
              <a:t> History</a:t>
            </a:r>
          </a:p>
        </p:txBody>
      </p:sp>
      <p:cxnSp>
        <p:nvCxnSpPr>
          <p:cNvPr id="32" name="Straight Arrow Connector 31">
            <a:extLst>
              <a:ext uri="{FF2B5EF4-FFF2-40B4-BE49-F238E27FC236}">
                <a16:creationId xmlns:a16="http://schemas.microsoft.com/office/drawing/2014/main" id="{EE91026B-AFA0-CAD2-9496-39464E2F8A2C}"/>
              </a:ext>
            </a:extLst>
          </p:cNvPr>
          <p:cNvCxnSpPr/>
          <p:nvPr/>
        </p:nvCxnSpPr>
        <p:spPr>
          <a:xfrm>
            <a:off x="2316355" y="5844548"/>
            <a:ext cx="2560320"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6C650348-FCAC-87A3-56F8-9A0109EFF183}"/>
              </a:ext>
            </a:extLst>
          </p:cNvPr>
          <p:cNvCxnSpPr/>
          <p:nvPr/>
        </p:nvCxnSpPr>
        <p:spPr>
          <a:xfrm>
            <a:off x="7516447" y="2983855"/>
            <a:ext cx="440432"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96F0387E-9293-CEFD-3DA3-E6DB347246E9}"/>
              </a:ext>
            </a:extLst>
          </p:cNvPr>
          <p:cNvCxnSpPr/>
          <p:nvPr/>
        </p:nvCxnSpPr>
        <p:spPr>
          <a:xfrm>
            <a:off x="7516447" y="4201745"/>
            <a:ext cx="440432"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626D39CE-8806-A324-CCED-B85D44AB844F}"/>
              </a:ext>
            </a:extLst>
          </p:cNvPr>
          <p:cNvCxnSpPr/>
          <p:nvPr/>
        </p:nvCxnSpPr>
        <p:spPr>
          <a:xfrm>
            <a:off x="7516447" y="1766214"/>
            <a:ext cx="440432"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sp>
        <p:nvSpPr>
          <p:cNvPr id="33" name="Rectangle: Rounded Corners 44">
            <a:extLst>
              <a:ext uri="{FF2B5EF4-FFF2-40B4-BE49-F238E27FC236}">
                <a16:creationId xmlns:a16="http://schemas.microsoft.com/office/drawing/2014/main" id="{32C104BE-DBAA-1AF5-12A6-6080C0D8667A}"/>
              </a:ext>
            </a:extLst>
          </p:cNvPr>
          <p:cNvSpPr/>
          <p:nvPr/>
        </p:nvSpPr>
        <p:spPr>
          <a:xfrm>
            <a:off x="1354024" y="5946470"/>
            <a:ext cx="91440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Ubuntu"/>
                <a:ea typeface="+mn-ea"/>
                <a:cs typeface="+mn-cs"/>
              </a:rPr>
              <a:t>Web / App</a:t>
            </a:r>
          </a:p>
        </p:txBody>
      </p:sp>
      <p:sp>
        <p:nvSpPr>
          <p:cNvPr id="34" name="TextBox 33">
            <a:extLst>
              <a:ext uri="{FF2B5EF4-FFF2-40B4-BE49-F238E27FC236}">
                <a16:creationId xmlns:a16="http://schemas.microsoft.com/office/drawing/2014/main" id="{12DE6CC7-9E8D-88F9-7390-27436DAE4AFF}"/>
              </a:ext>
            </a:extLst>
          </p:cNvPr>
          <p:cNvSpPr txBox="1"/>
          <p:nvPr/>
        </p:nvSpPr>
        <p:spPr>
          <a:xfrm>
            <a:off x="2288868" y="6037648"/>
            <a:ext cx="25603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Patient Activity</a:t>
            </a:r>
          </a:p>
        </p:txBody>
      </p:sp>
      <p:cxnSp>
        <p:nvCxnSpPr>
          <p:cNvPr id="35" name="Straight Arrow Connector 34">
            <a:extLst>
              <a:ext uri="{FF2B5EF4-FFF2-40B4-BE49-F238E27FC236}">
                <a16:creationId xmlns:a16="http://schemas.microsoft.com/office/drawing/2014/main" id="{5AC12A9B-59F1-7079-E722-D9D013651441}"/>
              </a:ext>
            </a:extLst>
          </p:cNvPr>
          <p:cNvCxnSpPr/>
          <p:nvPr/>
        </p:nvCxnSpPr>
        <p:spPr>
          <a:xfrm>
            <a:off x="2316355" y="6357879"/>
            <a:ext cx="2560320"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58" name="Straight Arrow Connector 57">
            <a:extLst>
              <a:ext uri="{FF2B5EF4-FFF2-40B4-BE49-F238E27FC236}">
                <a16:creationId xmlns:a16="http://schemas.microsoft.com/office/drawing/2014/main" id="{C1BF3472-E9CE-29A8-772A-46F9A844BE67}"/>
              </a:ext>
            </a:extLst>
          </p:cNvPr>
          <p:cNvCxnSpPr/>
          <p:nvPr/>
        </p:nvCxnSpPr>
        <p:spPr>
          <a:xfrm>
            <a:off x="7516447" y="5433138"/>
            <a:ext cx="440432" cy="0"/>
          </a:xfrm>
          <a:prstGeom prst="straightConnector1">
            <a:avLst/>
          </a:prstGeom>
          <a:ln>
            <a:solidFill>
              <a:schemeClr val="bg1">
                <a:lumMod val="50000"/>
              </a:schemeClr>
            </a:solidFill>
            <a:tailEnd type="triangle" w="lg" len="lg"/>
          </a:ln>
        </p:spPr>
        <p:style>
          <a:lnRef idx="3">
            <a:schemeClr val="accent1"/>
          </a:lnRef>
          <a:fillRef idx="0">
            <a:schemeClr val="accent1"/>
          </a:fillRef>
          <a:effectRef idx="2">
            <a:schemeClr val="accent1"/>
          </a:effectRef>
          <a:fontRef idx="minor">
            <a:schemeClr val="tx1"/>
          </a:fontRef>
        </p:style>
      </p:cxnSp>
      <p:sp>
        <p:nvSpPr>
          <p:cNvPr id="38" name="Rectangle: Rounded Corners 70">
            <a:extLst>
              <a:ext uri="{FF2B5EF4-FFF2-40B4-BE49-F238E27FC236}">
                <a16:creationId xmlns:a16="http://schemas.microsoft.com/office/drawing/2014/main" id="{97E2E374-6040-4F17-83B0-DE04E353FF0C}"/>
              </a:ext>
            </a:extLst>
          </p:cNvPr>
          <p:cNvSpPr/>
          <p:nvPr/>
        </p:nvSpPr>
        <p:spPr>
          <a:xfrm>
            <a:off x="7973046" y="1303784"/>
            <a:ext cx="1726135" cy="924859"/>
          </a:xfrm>
          <a:prstGeom prst="roundRect">
            <a:avLst/>
          </a:prstGeom>
          <a:solidFill>
            <a:srgbClr val="F9FDFF"/>
          </a:solidFill>
          <a:ln>
            <a:solidFill>
              <a:schemeClr val="bg1">
                <a:lumMod val="75000"/>
              </a:schemeClr>
            </a:solidFill>
          </a:ln>
          <a:effectLst>
            <a:outerShdw blurRad="508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Ubuntu" panose="020B0504030602030204" pitchFamily="34" charset="0"/>
                <a:ea typeface="+mn-ea"/>
                <a:cs typeface="+mn-cs"/>
              </a:rPr>
              <a:t>Somatuline</a:t>
            </a:r>
            <a:endParaRPr kumimoji="0" lang="en-US" sz="1200" b="1" i="0" u="none" strike="noStrike" kern="1200" cap="none" spc="0" normalizeH="0" baseline="0" noProof="0" dirty="0">
              <a:ln>
                <a:noFill/>
              </a:ln>
              <a:solidFill>
                <a:prstClr val="black"/>
              </a:solidFill>
              <a:effectLst/>
              <a:uLnTx/>
              <a:uFillTx/>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panose="020B0504030602030204" pitchFamily="34" charset="0"/>
                <a:ea typeface="+mn-ea"/>
                <a:cs typeface="+mn-cs"/>
              </a:rPr>
              <a:t>e.g., Contract Attrition Predictive Modeling</a:t>
            </a:r>
          </a:p>
        </p:txBody>
      </p:sp>
      <p:sp>
        <p:nvSpPr>
          <p:cNvPr id="40" name="Rectangle: Rounded Corners 80">
            <a:extLst>
              <a:ext uri="{FF2B5EF4-FFF2-40B4-BE49-F238E27FC236}">
                <a16:creationId xmlns:a16="http://schemas.microsoft.com/office/drawing/2014/main" id="{D3810702-094F-48FE-DBFA-20CB9C48BCFC}"/>
              </a:ext>
            </a:extLst>
          </p:cNvPr>
          <p:cNvSpPr/>
          <p:nvPr/>
        </p:nvSpPr>
        <p:spPr>
          <a:xfrm>
            <a:off x="7973046" y="3739315"/>
            <a:ext cx="1726135" cy="924859"/>
          </a:xfrm>
          <a:prstGeom prst="roundRect">
            <a:avLst/>
          </a:prstGeom>
          <a:solidFill>
            <a:srgbClr val="F9FDFF"/>
          </a:solidFill>
          <a:ln>
            <a:solidFill>
              <a:schemeClr val="bg1">
                <a:lumMod val="75000"/>
              </a:schemeClr>
            </a:solidFill>
          </a:ln>
          <a:effectLst>
            <a:outerShdw blurRad="508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Ubuntu" panose="020B0504030602030204" pitchFamily="34" charset="0"/>
                <a:ea typeface="+mn-ea"/>
                <a:cs typeface="+mn-cs"/>
              </a:rPr>
              <a:t>Dysport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panose="020B0504030602030204" pitchFamily="34" charset="0"/>
                <a:ea typeface="+mn-ea"/>
                <a:cs typeface="+mn-cs"/>
              </a:rPr>
              <a:t>e.g., Patient Identification &amp; Engagement for Aesthetics</a:t>
            </a:r>
          </a:p>
        </p:txBody>
      </p:sp>
      <p:sp>
        <p:nvSpPr>
          <p:cNvPr id="41" name="Rectangle: Rounded Corners 80">
            <a:extLst>
              <a:ext uri="{FF2B5EF4-FFF2-40B4-BE49-F238E27FC236}">
                <a16:creationId xmlns:a16="http://schemas.microsoft.com/office/drawing/2014/main" id="{D01099A9-262C-17FC-DB15-7967B7F0C793}"/>
              </a:ext>
            </a:extLst>
          </p:cNvPr>
          <p:cNvSpPr/>
          <p:nvPr/>
        </p:nvSpPr>
        <p:spPr>
          <a:xfrm>
            <a:off x="7973046" y="4970708"/>
            <a:ext cx="1726135" cy="924859"/>
          </a:xfrm>
          <a:prstGeom prst="roundRect">
            <a:avLst/>
          </a:prstGeom>
          <a:solidFill>
            <a:srgbClr val="F9FDFF"/>
          </a:solidFill>
          <a:ln>
            <a:solidFill>
              <a:schemeClr val="bg1">
                <a:lumMod val="75000"/>
              </a:schemeClr>
            </a:solidFill>
          </a:ln>
          <a:effectLst>
            <a:outerShdw blurRad="508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Ubuntu" panose="020B0504030602030204" pitchFamily="34" charset="0"/>
                <a:ea typeface="+mn-ea"/>
                <a:cs typeface="+mn-cs"/>
              </a:rPr>
              <a:t>Bylvay</a:t>
            </a:r>
            <a:endParaRPr kumimoji="0" lang="en-US" sz="1200" b="1" i="0" u="none" strike="noStrike" kern="1200" cap="none" spc="0" normalizeH="0" baseline="0" noProof="0" dirty="0">
              <a:ln>
                <a:noFill/>
              </a:ln>
              <a:solidFill>
                <a:prstClr val="black"/>
              </a:solidFill>
              <a:effectLst/>
              <a:uLnTx/>
              <a:uFillTx/>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panose="020B0504030602030204" pitchFamily="34" charset="0"/>
                <a:ea typeface="+mn-ea"/>
                <a:cs typeface="+mn-cs"/>
              </a:rPr>
              <a:t>e.g., HCP Awareness &amp; Education, Patient Advocacy &amp; Personalization</a:t>
            </a:r>
          </a:p>
        </p:txBody>
      </p:sp>
      <p:sp>
        <p:nvSpPr>
          <p:cNvPr id="42" name="Rectangle: Rounded Corners 70">
            <a:extLst>
              <a:ext uri="{FF2B5EF4-FFF2-40B4-BE49-F238E27FC236}">
                <a16:creationId xmlns:a16="http://schemas.microsoft.com/office/drawing/2014/main" id="{D4E2C4BC-C886-4260-00B0-ABAD38AD3621}"/>
              </a:ext>
            </a:extLst>
          </p:cNvPr>
          <p:cNvSpPr/>
          <p:nvPr/>
        </p:nvSpPr>
        <p:spPr>
          <a:xfrm>
            <a:off x="7973046" y="2525381"/>
            <a:ext cx="1726135" cy="924859"/>
          </a:xfrm>
          <a:prstGeom prst="roundRect">
            <a:avLst/>
          </a:prstGeom>
          <a:solidFill>
            <a:srgbClr val="F9FDFF"/>
          </a:solidFill>
          <a:ln>
            <a:solidFill>
              <a:schemeClr val="bg1">
                <a:lumMod val="75000"/>
              </a:schemeClr>
            </a:solidFill>
          </a:ln>
          <a:effectLst>
            <a:outerShdw blurRad="508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Ubuntu" panose="020B0504030602030204" pitchFamily="34" charset="0"/>
                <a:ea typeface="+mn-ea"/>
                <a:cs typeface="+mn-cs"/>
              </a:rPr>
              <a:t>Onivyde</a:t>
            </a:r>
            <a:endParaRPr kumimoji="0" lang="en-US" sz="1200" b="1" i="0" u="none" strike="noStrike" kern="1200" cap="none" spc="0" normalizeH="0" baseline="0" noProof="0" dirty="0">
              <a:ln>
                <a:noFill/>
              </a:ln>
              <a:solidFill>
                <a:prstClr val="black"/>
              </a:solidFill>
              <a:effectLst/>
              <a:uLnTx/>
              <a:uFillTx/>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panose="020B0504030602030204" pitchFamily="34" charset="0"/>
                <a:ea typeface="+mn-ea"/>
                <a:cs typeface="+mn-cs"/>
              </a:rPr>
              <a:t>e.g., Patient Services HUB &amp; HCP Targeted Interventions</a:t>
            </a:r>
          </a:p>
        </p:txBody>
      </p:sp>
      <p:grpSp>
        <p:nvGrpSpPr>
          <p:cNvPr id="3" name="Group 2">
            <a:extLst>
              <a:ext uri="{FF2B5EF4-FFF2-40B4-BE49-F238E27FC236}">
                <a16:creationId xmlns:a16="http://schemas.microsoft.com/office/drawing/2014/main" id="{22FA7B07-833E-1B99-6577-CE0EB9B584C2}"/>
              </a:ext>
            </a:extLst>
          </p:cNvPr>
          <p:cNvGrpSpPr/>
          <p:nvPr/>
        </p:nvGrpSpPr>
        <p:grpSpPr>
          <a:xfrm>
            <a:off x="9819557" y="1055640"/>
            <a:ext cx="556139" cy="518459"/>
            <a:chOff x="1062038" y="942975"/>
            <a:chExt cx="679450" cy="633413"/>
          </a:xfrm>
        </p:grpSpPr>
        <p:sp>
          <p:nvSpPr>
            <p:cNvPr id="7" name="Freeform 197">
              <a:extLst>
                <a:ext uri="{FF2B5EF4-FFF2-40B4-BE49-F238E27FC236}">
                  <a16:creationId xmlns:a16="http://schemas.microsoft.com/office/drawing/2014/main" id="{3CA8DA58-ECAA-2CCF-CCE1-B934FC153F21}"/>
                </a:ext>
              </a:extLst>
            </p:cNvPr>
            <p:cNvSpPr>
              <a:spLocks/>
            </p:cNvSpPr>
            <p:nvPr/>
          </p:nvSpPr>
          <p:spPr bwMode="auto">
            <a:xfrm>
              <a:off x="1062038"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1" y="65"/>
                    <a:pt x="56" y="32"/>
                  </a:cubicBezTo>
                  <a:cubicBezTo>
                    <a:pt x="102" y="0"/>
                    <a:pt x="167" y="9"/>
                    <a:pt x="200" y="53"/>
                  </a:cubicBezTo>
                  <a:cubicBezTo>
                    <a:pt x="234" y="96"/>
                    <a:pt x="220" y="153"/>
                    <a:pt x="174" y="185"/>
                  </a:cubicBezTo>
                  <a:cubicBezTo>
                    <a:pt x="128" y="218"/>
                    <a:pt x="68"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36" name="Freeform 198">
              <a:extLst>
                <a:ext uri="{FF2B5EF4-FFF2-40B4-BE49-F238E27FC236}">
                  <a16:creationId xmlns:a16="http://schemas.microsoft.com/office/drawing/2014/main" id="{F0CF649D-77EF-B82E-EFF9-E3079B49E6C9}"/>
                </a:ext>
              </a:extLst>
            </p:cNvPr>
            <p:cNvSpPr>
              <a:spLocks/>
            </p:cNvSpPr>
            <p:nvPr/>
          </p:nvSpPr>
          <p:spPr bwMode="auto">
            <a:xfrm>
              <a:off x="1285876" y="1082675"/>
              <a:ext cx="225425" cy="285750"/>
            </a:xfrm>
            <a:custGeom>
              <a:avLst/>
              <a:gdLst>
                <a:gd name="T0" fmla="*/ 78 w 78"/>
                <a:gd name="T1" fmla="*/ 39 h 98"/>
                <a:gd name="T2" fmla="*/ 39 w 78"/>
                <a:gd name="T3" fmla="*/ 0 h 98"/>
                <a:gd name="T4" fmla="*/ 0 w 78"/>
                <a:gd name="T5" fmla="*/ 39 h 98"/>
                <a:gd name="T6" fmla="*/ 24 w 78"/>
                <a:gd name="T7" fmla="*/ 93 h 98"/>
                <a:gd name="T8" fmla="*/ 25 w 78"/>
                <a:gd name="T9" fmla="*/ 94 h 98"/>
                <a:gd name="T10" fmla="*/ 25 w 78"/>
                <a:gd name="T11" fmla="*/ 97 h 98"/>
                <a:gd name="T12" fmla="*/ 26 w 78"/>
                <a:gd name="T13" fmla="*/ 98 h 98"/>
                <a:gd name="T14" fmla="*/ 50 w 78"/>
                <a:gd name="T15" fmla="*/ 98 h 98"/>
                <a:gd name="T16" fmla="*/ 52 w 78"/>
                <a:gd name="T17" fmla="*/ 97 h 98"/>
                <a:gd name="T18" fmla="*/ 52 w 78"/>
                <a:gd name="T19" fmla="*/ 94 h 98"/>
                <a:gd name="T20" fmla="*/ 52 w 78"/>
                <a:gd name="T21" fmla="*/ 93 h 98"/>
                <a:gd name="T22" fmla="*/ 78 w 78"/>
                <a:gd name="T23"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78" y="39"/>
                  </a:moveTo>
                  <a:cubicBezTo>
                    <a:pt x="78" y="18"/>
                    <a:pt x="60" y="0"/>
                    <a:pt x="39" y="0"/>
                  </a:cubicBezTo>
                  <a:cubicBezTo>
                    <a:pt x="17" y="0"/>
                    <a:pt x="0" y="18"/>
                    <a:pt x="0" y="39"/>
                  </a:cubicBezTo>
                  <a:cubicBezTo>
                    <a:pt x="0" y="56"/>
                    <a:pt x="14" y="82"/>
                    <a:pt x="24" y="93"/>
                  </a:cubicBezTo>
                  <a:cubicBezTo>
                    <a:pt x="25" y="93"/>
                    <a:pt x="25" y="93"/>
                    <a:pt x="25" y="94"/>
                  </a:cubicBezTo>
                  <a:cubicBezTo>
                    <a:pt x="25" y="97"/>
                    <a:pt x="25" y="97"/>
                    <a:pt x="25" y="97"/>
                  </a:cubicBezTo>
                  <a:cubicBezTo>
                    <a:pt x="25" y="97"/>
                    <a:pt x="26" y="98"/>
                    <a:pt x="26" y="98"/>
                  </a:cubicBezTo>
                  <a:cubicBezTo>
                    <a:pt x="50" y="98"/>
                    <a:pt x="50" y="98"/>
                    <a:pt x="50" y="98"/>
                  </a:cubicBezTo>
                  <a:cubicBezTo>
                    <a:pt x="51" y="98"/>
                    <a:pt x="52" y="97"/>
                    <a:pt x="52" y="97"/>
                  </a:cubicBezTo>
                  <a:cubicBezTo>
                    <a:pt x="52" y="94"/>
                    <a:pt x="52" y="94"/>
                    <a:pt x="52" y="94"/>
                  </a:cubicBezTo>
                  <a:cubicBezTo>
                    <a:pt x="52" y="94"/>
                    <a:pt x="52" y="94"/>
                    <a:pt x="52" y="93"/>
                  </a:cubicBezTo>
                  <a:cubicBezTo>
                    <a:pt x="66" y="80"/>
                    <a:pt x="78" y="56"/>
                    <a:pt x="78"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37" name="Freeform 199">
              <a:extLst>
                <a:ext uri="{FF2B5EF4-FFF2-40B4-BE49-F238E27FC236}">
                  <a16:creationId xmlns:a16="http://schemas.microsoft.com/office/drawing/2014/main" id="{F024B7F7-667E-0E68-5E08-D23743ECC220}"/>
                </a:ext>
              </a:extLst>
            </p:cNvPr>
            <p:cNvSpPr>
              <a:spLocks/>
            </p:cNvSpPr>
            <p:nvPr/>
          </p:nvSpPr>
          <p:spPr bwMode="auto">
            <a:xfrm>
              <a:off x="1355726" y="1376363"/>
              <a:ext cx="84138" cy="20638"/>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39" name="Freeform 200">
              <a:extLst>
                <a:ext uri="{FF2B5EF4-FFF2-40B4-BE49-F238E27FC236}">
                  <a16:creationId xmlns:a16="http://schemas.microsoft.com/office/drawing/2014/main" id="{6B2DBAA2-B698-400C-4ECC-39F7EAEFC723}"/>
                </a:ext>
              </a:extLst>
            </p:cNvPr>
            <p:cNvSpPr>
              <a:spLocks/>
            </p:cNvSpPr>
            <p:nvPr/>
          </p:nvSpPr>
          <p:spPr bwMode="auto">
            <a:xfrm>
              <a:off x="1355726" y="1403350"/>
              <a:ext cx="84138" cy="19050"/>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0F3F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43" name="Freeform 201">
              <a:extLst>
                <a:ext uri="{FF2B5EF4-FFF2-40B4-BE49-F238E27FC236}">
                  <a16:creationId xmlns:a16="http://schemas.microsoft.com/office/drawing/2014/main" id="{9E31C47B-6BE3-D386-9135-3B61D9CE9623}"/>
                </a:ext>
              </a:extLst>
            </p:cNvPr>
            <p:cNvSpPr>
              <a:spLocks/>
            </p:cNvSpPr>
            <p:nvPr/>
          </p:nvSpPr>
          <p:spPr bwMode="auto">
            <a:xfrm>
              <a:off x="1360488" y="1431925"/>
              <a:ext cx="69850" cy="17463"/>
            </a:xfrm>
            <a:custGeom>
              <a:avLst/>
              <a:gdLst>
                <a:gd name="T0" fmla="*/ 20 w 24"/>
                <a:gd name="T1" fmla="*/ 5 h 6"/>
                <a:gd name="T2" fmla="*/ 19 w 24"/>
                <a:gd name="T3" fmla="*/ 6 h 6"/>
                <a:gd name="T4" fmla="*/ 5 w 24"/>
                <a:gd name="T5" fmla="*/ 6 h 6"/>
                <a:gd name="T6" fmla="*/ 4 w 24"/>
                <a:gd name="T7" fmla="*/ 5 h 6"/>
                <a:gd name="T8" fmla="*/ 1 w 24"/>
                <a:gd name="T9" fmla="*/ 2 h 6"/>
                <a:gd name="T10" fmla="*/ 1 w 24"/>
                <a:gd name="T11" fmla="*/ 1 h 6"/>
                <a:gd name="T12" fmla="*/ 2 w 24"/>
                <a:gd name="T13" fmla="*/ 0 h 6"/>
                <a:gd name="T14" fmla="*/ 22 w 24"/>
                <a:gd name="T15" fmla="*/ 0 h 6"/>
                <a:gd name="T16" fmla="*/ 24 w 24"/>
                <a:gd name="T17" fmla="*/ 1 h 6"/>
                <a:gd name="T18" fmla="*/ 24 w 24"/>
                <a:gd name="T19" fmla="*/ 2 h 6"/>
                <a:gd name="T20" fmla="*/ 20 w 24"/>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6">
                  <a:moveTo>
                    <a:pt x="20" y="5"/>
                  </a:moveTo>
                  <a:cubicBezTo>
                    <a:pt x="20" y="6"/>
                    <a:pt x="20" y="6"/>
                    <a:pt x="19" y="6"/>
                  </a:cubicBezTo>
                  <a:cubicBezTo>
                    <a:pt x="5" y="6"/>
                    <a:pt x="5" y="6"/>
                    <a:pt x="5" y="6"/>
                  </a:cubicBezTo>
                  <a:cubicBezTo>
                    <a:pt x="5" y="6"/>
                    <a:pt x="5" y="6"/>
                    <a:pt x="4" y="5"/>
                  </a:cubicBezTo>
                  <a:cubicBezTo>
                    <a:pt x="1" y="2"/>
                    <a:pt x="1" y="2"/>
                    <a:pt x="1" y="2"/>
                  </a:cubicBezTo>
                  <a:cubicBezTo>
                    <a:pt x="1" y="2"/>
                    <a:pt x="0" y="1"/>
                    <a:pt x="1" y="1"/>
                  </a:cubicBezTo>
                  <a:cubicBezTo>
                    <a:pt x="1" y="0"/>
                    <a:pt x="2" y="0"/>
                    <a:pt x="2" y="0"/>
                  </a:cubicBezTo>
                  <a:cubicBezTo>
                    <a:pt x="22" y="0"/>
                    <a:pt x="22" y="0"/>
                    <a:pt x="22" y="0"/>
                  </a:cubicBezTo>
                  <a:cubicBezTo>
                    <a:pt x="23" y="0"/>
                    <a:pt x="24" y="0"/>
                    <a:pt x="24" y="1"/>
                  </a:cubicBezTo>
                  <a:cubicBezTo>
                    <a:pt x="24" y="1"/>
                    <a:pt x="24" y="2"/>
                    <a:pt x="24" y="2"/>
                  </a:cubicBezTo>
                  <a:lnTo>
                    <a:pt x="2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44" name="Freeform 202">
              <a:extLst>
                <a:ext uri="{FF2B5EF4-FFF2-40B4-BE49-F238E27FC236}">
                  <a16:creationId xmlns:a16="http://schemas.microsoft.com/office/drawing/2014/main" id="{AFA20BA8-8C67-A57E-9DC2-A0F817FB52B0}"/>
                </a:ext>
              </a:extLst>
            </p:cNvPr>
            <p:cNvSpPr>
              <a:spLocks/>
            </p:cNvSpPr>
            <p:nvPr/>
          </p:nvSpPr>
          <p:spPr bwMode="auto">
            <a:xfrm>
              <a:off x="1338263" y="1198563"/>
              <a:ext cx="49213" cy="160338"/>
            </a:xfrm>
            <a:custGeom>
              <a:avLst/>
              <a:gdLst>
                <a:gd name="T0" fmla="*/ 17 w 17"/>
                <a:gd name="T1" fmla="*/ 53 h 55"/>
                <a:gd name="T2" fmla="*/ 16 w 17"/>
                <a:gd name="T3" fmla="*/ 55 h 55"/>
                <a:gd name="T4" fmla="*/ 15 w 17"/>
                <a:gd name="T5" fmla="*/ 55 h 55"/>
                <a:gd name="T6" fmla="*/ 13 w 17"/>
                <a:gd name="T7" fmla="*/ 53 h 55"/>
                <a:gd name="T8" fmla="*/ 13 w 17"/>
                <a:gd name="T9" fmla="*/ 38 h 55"/>
                <a:gd name="T10" fmla="*/ 13 w 17"/>
                <a:gd name="T11" fmla="*/ 37 h 55"/>
                <a:gd name="T12" fmla="*/ 0 w 17"/>
                <a:gd name="T13" fmla="*/ 3 h 55"/>
                <a:gd name="T14" fmla="*/ 1 w 17"/>
                <a:gd name="T15" fmla="*/ 1 h 55"/>
                <a:gd name="T16" fmla="*/ 2 w 17"/>
                <a:gd name="T17" fmla="*/ 0 h 55"/>
                <a:gd name="T18" fmla="*/ 3 w 17"/>
                <a:gd name="T19" fmla="*/ 0 h 55"/>
                <a:gd name="T20" fmla="*/ 4 w 17"/>
                <a:gd name="T21" fmla="*/ 1 h 55"/>
                <a:gd name="T22" fmla="*/ 17 w 17"/>
                <a:gd name="T23" fmla="*/ 36 h 55"/>
                <a:gd name="T24" fmla="*/ 17 w 17"/>
                <a:gd name="T25" fmla="*/ 37 h 55"/>
                <a:gd name="T26" fmla="*/ 17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17" y="53"/>
                  </a:moveTo>
                  <a:cubicBezTo>
                    <a:pt x="17" y="54"/>
                    <a:pt x="17" y="55"/>
                    <a:pt x="16" y="55"/>
                  </a:cubicBezTo>
                  <a:cubicBezTo>
                    <a:pt x="15" y="55"/>
                    <a:pt x="15" y="55"/>
                    <a:pt x="15" y="55"/>
                  </a:cubicBezTo>
                  <a:cubicBezTo>
                    <a:pt x="14" y="55"/>
                    <a:pt x="13" y="54"/>
                    <a:pt x="13" y="53"/>
                  </a:cubicBezTo>
                  <a:cubicBezTo>
                    <a:pt x="13" y="38"/>
                    <a:pt x="13" y="38"/>
                    <a:pt x="13" y="38"/>
                  </a:cubicBezTo>
                  <a:cubicBezTo>
                    <a:pt x="13" y="37"/>
                    <a:pt x="13" y="37"/>
                    <a:pt x="13" y="37"/>
                  </a:cubicBezTo>
                  <a:cubicBezTo>
                    <a:pt x="0" y="3"/>
                    <a:pt x="0" y="3"/>
                    <a:pt x="0" y="3"/>
                  </a:cubicBezTo>
                  <a:cubicBezTo>
                    <a:pt x="0" y="2"/>
                    <a:pt x="0" y="1"/>
                    <a:pt x="1" y="1"/>
                  </a:cubicBezTo>
                  <a:cubicBezTo>
                    <a:pt x="2" y="0"/>
                    <a:pt x="2" y="0"/>
                    <a:pt x="2" y="0"/>
                  </a:cubicBezTo>
                  <a:cubicBezTo>
                    <a:pt x="2" y="0"/>
                    <a:pt x="3" y="0"/>
                    <a:pt x="3" y="0"/>
                  </a:cubicBezTo>
                  <a:cubicBezTo>
                    <a:pt x="4" y="1"/>
                    <a:pt x="4" y="1"/>
                    <a:pt x="4" y="1"/>
                  </a:cubicBezTo>
                  <a:cubicBezTo>
                    <a:pt x="17" y="36"/>
                    <a:pt x="17" y="36"/>
                    <a:pt x="17" y="36"/>
                  </a:cubicBezTo>
                  <a:cubicBezTo>
                    <a:pt x="17" y="36"/>
                    <a:pt x="17" y="37"/>
                    <a:pt x="17" y="37"/>
                  </a:cubicBezTo>
                  <a:lnTo>
                    <a:pt x="17"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45" name="Freeform 203">
              <a:extLst>
                <a:ext uri="{FF2B5EF4-FFF2-40B4-BE49-F238E27FC236}">
                  <a16:creationId xmlns:a16="http://schemas.microsoft.com/office/drawing/2014/main" id="{C190BC36-D4D9-1777-CB54-BA225E976B71}"/>
                </a:ext>
              </a:extLst>
            </p:cNvPr>
            <p:cNvSpPr>
              <a:spLocks/>
            </p:cNvSpPr>
            <p:nvPr/>
          </p:nvSpPr>
          <p:spPr bwMode="auto">
            <a:xfrm>
              <a:off x="1409701" y="1198563"/>
              <a:ext cx="49213" cy="160338"/>
            </a:xfrm>
            <a:custGeom>
              <a:avLst/>
              <a:gdLst>
                <a:gd name="T0" fmla="*/ 4 w 17"/>
                <a:gd name="T1" fmla="*/ 53 h 55"/>
                <a:gd name="T2" fmla="*/ 2 w 17"/>
                <a:gd name="T3" fmla="*/ 55 h 55"/>
                <a:gd name="T4" fmla="*/ 1 w 17"/>
                <a:gd name="T5" fmla="*/ 55 h 55"/>
                <a:gd name="T6" fmla="*/ 0 w 17"/>
                <a:gd name="T7" fmla="*/ 53 h 55"/>
                <a:gd name="T8" fmla="*/ 0 w 17"/>
                <a:gd name="T9" fmla="*/ 37 h 55"/>
                <a:gd name="T10" fmla="*/ 0 w 17"/>
                <a:gd name="T11" fmla="*/ 36 h 55"/>
                <a:gd name="T12" fmla="*/ 13 w 17"/>
                <a:gd name="T13" fmla="*/ 1 h 55"/>
                <a:gd name="T14" fmla="*/ 14 w 17"/>
                <a:gd name="T15" fmla="*/ 0 h 55"/>
                <a:gd name="T16" fmla="*/ 15 w 17"/>
                <a:gd name="T17" fmla="*/ 0 h 55"/>
                <a:gd name="T18" fmla="*/ 16 w 17"/>
                <a:gd name="T19" fmla="*/ 1 h 55"/>
                <a:gd name="T20" fmla="*/ 17 w 17"/>
                <a:gd name="T21" fmla="*/ 3 h 55"/>
                <a:gd name="T22" fmla="*/ 4 w 17"/>
                <a:gd name="T23" fmla="*/ 37 h 55"/>
                <a:gd name="T24" fmla="*/ 4 w 17"/>
                <a:gd name="T25" fmla="*/ 38 h 55"/>
                <a:gd name="T26" fmla="*/ 4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4" y="53"/>
                  </a:moveTo>
                  <a:cubicBezTo>
                    <a:pt x="4" y="54"/>
                    <a:pt x="3" y="55"/>
                    <a:pt x="2" y="55"/>
                  </a:cubicBezTo>
                  <a:cubicBezTo>
                    <a:pt x="1" y="55"/>
                    <a:pt x="1" y="55"/>
                    <a:pt x="1" y="55"/>
                  </a:cubicBezTo>
                  <a:cubicBezTo>
                    <a:pt x="0" y="55"/>
                    <a:pt x="0" y="54"/>
                    <a:pt x="0" y="53"/>
                  </a:cubicBezTo>
                  <a:cubicBezTo>
                    <a:pt x="0" y="37"/>
                    <a:pt x="0" y="37"/>
                    <a:pt x="0" y="37"/>
                  </a:cubicBezTo>
                  <a:cubicBezTo>
                    <a:pt x="0" y="37"/>
                    <a:pt x="0" y="36"/>
                    <a:pt x="0" y="36"/>
                  </a:cubicBezTo>
                  <a:cubicBezTo>
                    <a:pt x="13" y="1"/>
                    <a:pt x="13" y="1"/>
                    <a:pt x="13" y="1"/>
                  </a:cubicBezTo>
                  <a:cubicBezTo>
                    <a:pt x="13" y="1"/>
                    <a:pt x="13" y="1"/>
                    <a:pt x="14" y="0"/>
                  </a:cubicBezTo>
                  <a:cubicBezTo>
                    <a:pt x="14" y="0"/>
                    <a:pt x="15" y="0"/>
                    <a:pt x="15" y="0"/>
                  </a:cubicBezTo>
                  <a:cubicBezTo>
                    <a:pt x="16" y="1"/>
                    <a:pt x="16" y="1"/>
                    <a:pt x="16" y="1"/>
                  </a:cubicBezTo>
                  <a:cubicBezTo>
                    <a:pt x="17" y="1"/>
                    <a:pt x="17" y="2"/>
                    <a:pt x="17" y="3"/>
                  </a:cubicBezTo>
                  <a:cubicBezTo>
                    <a:pt x="4" y="37"/>
                    <a:pt x="4" y="37"/>
                    <a:pt x="4" y="37"/>
                  </a:cubicBezTo>
                  <a:cubicBezTo>
                    <a:pt x="4" y="37"/>
                    <a:pt x="4" y="37"/>
                    <a:pt x="4" y="38"/>
                  </a:cubicBezTo>
                  <a:lnTo>
                    <a:pt x="4"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46" name="Freeform 204">
              <a:extLst>
                <a:ext uri="{FF2B5EF4-FFF2-40B4-BE49-F238E27FC236}">
                  <a16:creationId xmlns:a16="http://schemas.microsoft.com/office/drawing/2014/main" id="{87808ACF-AB4C-CC50-9777-A737EC4738A9}"/>
                </a:ext>
              </a:extLst>
            </p:cNvPr>
            <p:cNvSpPr>
              <a:spLocks/>
            </p:cNvSpPr>
            <p:nvPr/>
          </p:nvSpPr>
          <p:spPr bwMode="auto">
            <a:xfrm>
              <a:off x="1360488" y="1176338"/>
              <a:ext cx="76200" cy="39688"/>
            </a:xfrm>
            <a:custGeom>
              <a:avLst/>
              <a:gdLst>
                <a:gd name="T0" fmla="*/ 9 w 26"/>
                <a:gd name="T1" fmla="*/ 13 h 14"/>
                <a:gd name="T2" fmla="*/ 7 w 26"/>
                <a:gd name="T3" fmla="*/ 13 h 14"/>
                <a:gd name="T4" fmla="*/ 0 w 26"/>
                <a:gd name="T5" fmla="*/ 8 h 14"/>
                <a:gd name="T6" fmla="*/ 0 w 26"/>
                <a:gd name="T7" fmla="*/ 6 h 14"/>
                <a:gd name="T8" fmla="*/ 1 w 26"/>
                <a:gd name="T9" fmla="*/ 5 h 14"/>
                <a:gd name="T10" fmla="*/ 2 w 26"/>
                <a:gd name="T11" fmla="*/ 5 h 14"/>
                <a:gd name="T12" fmla="*/ 3 w 26"/>
                <a:gd name="T13" fmla="*/ 5 h 14"/>
                <a:gd name="T14" fmla="*/ 6 w 26"/>
                <a:gd name="T15" fmla="*/ 7 h 14"/>
                <a:gd name="T16" fmla="*/ 8 w 26"/>
                <a:gd name="T17" fmla="*/ 7 h 14"/>
                <a:gd name="T18" fmla="*/ 14 w 26"/>
                <a:gd name="T19" fmla="*/ 0 h 14"/>
                <a:gd name="T20" fmla="*/ 19 w 26"/>
                <a:gd name="T21" fmla="*/ 6 h 14"/>
                <a:gd name="T22" fmla="*/ 20 w 26"/>
                <a:gd name="T23" fmla="*/ 7 h 14"/>
                <a:gd name="T24" fmla="*/ 21 w 26"/>
                <a:gd name="T25" fmla="*/ 7 h 14"/>
                <a:gd name="T26" fmla="*/ 23 w 26"/>
                <a:gd name="T27" fmla="*/ 5 h 14"/>
                <a:gd name="T28" fmla="*/ 24 w 26"/>
                <a:gd name="T29" fmla="*/ 4 h 14"/>
                <a:gd name="T30" fmla="*/ 25 w 26"/>
                <a:gd name="T31" fmla="*/ 5 h 14"/>
                <a:gd name="T32" fmla="*/ 26 w 26"/>
                <a:gd name="T33" fmla="*/ 5 h 14"/>
                <a:gd name="T34" fmla="*/ 26 w 26"/>
                <a:gd name="T35" fmla="*/ 8 h 14"/>
                <a:gd name="T36" fmla="*/ 21 w 26"/>
                <a:gd name="T37" fmla="*/ 13 h 14"/>
                <a:gd name="T38" fmla="*/ 19 w 26"/>
                <a:gd name="T39" fmla="*/ 14 h 14"/>
                <a:gd name="T40" fmla="*/ 18 w 26"/>
                <a:gd name="T41" fmla="*/ 13 h 14"/>
                <a:gd name="T42" fmla="*/ 15 w 26"/>
                <a:gd name="T43" fmla="*/ 9 h 14"/>
                <a:gd name="T44" fmla="*/ 14 w 26"/>
                <a:gd name="T45" fmla="*/ 8 h 14"/>
                <a:gd name="T46" fmla="*/ 12 w 26"/>
                <a:gd name="T47" fmla="*/ 9 h 14"/>
                <a:gd name="T48" fmla="*/ 9 w 26"/>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4">
                  <a:moveTo>
                    <a:pt x="9" y="13"/>
                  </a:moveTo>
                  <a:cubicBezTo>
                    <a:pt x="8" y="14"/>
                    <a:pt x="7" y="14"/>
                    <a:pt x="7" y="13"/>
                  </a:cubicBezTo>
                  <a:cubicBezTo>
                    <a:pt x="0" y="8"/>
                    <a:pt x="0" y="8"/>
                    <a:pt x="0" y="8"/>
                  </a:cubicBezTo>
                  <a:cubicBezTo>
                    <a:pt x="0" y="8"/>
                    <a:pt x="0" y="7"/>
                    <a:pt x="0" y="6"/>
                  </a:cubicBezTo>
                  <a:cubicBezTo>
                    <a:pt x="1" y="5"/>
                    <a:pt x="1" y="5"/>
                    <a:pt x="1" y="5"/>
                  </a:cubicBezTo>
                  <a:cubicBezTo>
                    <a:pt x="1" y="5"/>
                    <a:pt x="2" y="5"/>
                    <a:pt x="2" y="5"/>
                  </a:cubicBezTo>
                  <a:cubicBezTo>
                    <a:pt x="2" y="5"/>
                    <a:pt x="3" y="5"/>
                    <a:pt x="3" y="5"/>
                  </a:cubicBezTo>
                  <a:cubicBezTo>
                    <a:pt x="6" y="7"/>
                    <a:pt x="6" y="7"/>
                    <a:pt x="6" y="7"/>
                  </a:cubicBezTo>
                  <a:cubicBezTo>
                    <a:pt x="7" y="8"/>
                    <a:pt x="8" y="8"/>
                    <a:pt x="8" y="7"/>
                  </a:cubicBezTo>
                  <a:cubicBezTo>
                    <a:pt x="8" y="7"/>
                    <a:pt x="12" y="2"/>
                    <a:pt x="14" y="0"/>
                  </a:cubicBezTo>
                  <a:cubicBezTo>
                    <a:pt x="16" y="4"/>
                    <a:pt x="19" y="6"/>
                    <a:pt x="19" y="6"/>
                  </a:cubicBezTo>
                  <a:cubicBezTo>
                    <a:pt x="19" y="7"/>
                    <a:pt x="19" y="7"/>
                    <a:pt x="20" y="7"/>
                  </a:cubicBezTo>
                  <a:cubicBezTo>
                    <a:pt x="20" y="7"/>
                    <a:pt x="21" y="7"/>
                    <a:pt x="21" y="7"/>
                  </a:cubicBezTo>
                  <a:cubicBezTo>
                    <a:pt x="23" y="5"/>
                    <a:pt x="23" y="5"/>
                    <a:pt x="23" y="5"/>
                  </a:cubicBezTo>
                  <a:cubicBezTo>
                    <a:pt x="23" y="4"/>
                    <a:pt x="23" y="4"/>
                    <a:pt x="24" y="4"/>
                  </a:cubicBezTo>
                  <a:cubicBezTo>
                    <a:pt x="24" y="4"/>
                    <a:pt x="24" y="4"/>
                    <a:pt x="25" y="5"/>
                  </a:cubicBezTo>
                  <a:cubicBezTo>
                    <a:pt x="26" y="5"/>
                    <a:pt x="26" y="5"/>
                    <a:pt x="26" y="5"/>
                  </a:cubicBezTo>
                  <a:cubicBezTo>
                    <a:pt x="26" y="6"/>
                    <a:pt x="26" y="7"/>
                    <a:pt x="26" y="8"/>
                  </a:cubicBezTo>
                  <a:cubicBezTo>
                    <a:pt x="21" y="13"/>
                    <a:pt x="21" y="13"/>
                    <a:pt x="21" y="13"/>
                  </a:cubicBezTo>
                  <a:cubicBezTo>
                    <a:pt x="20" y="14"/>
                    <a:pt x="20" y="14"/>
                    <a:pt x="19" y="14"/>
                  </a:cubicBezTo>
                  <a:cubicBezTo>
                    <a:pt x="19" y="14"/>
                    <a:pt x="18" y="14"/>
                    <a:pt x="18" y="13"/>
                  </a:cubicBezTo>
                  <a:cubicBezTo>
                    <a:pt x="15" y="9"/>
                    <a:pt x="15" y="9"/>
                    <a:pt x="15" y="9"/>
                  </a:cubicBezTo>
                  <a:cubicBezTo>
                    <a:pt x="15" y="8"/>
                    <a:pt x="14" y="8"/>
                    <a:pt x="14" y="8"/>
                  </a:cubicBezTo>
                  <a:cubicBezTo>
                    <a:pt x="13" y="8"/>
                    <a:pt x="13" y="8"/>
                    <a:pt x="12" y="9"/>
                  </a:cubicBezTo>
                  <a:lnTo>
                    <a:pt x="9" y="1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47" name="TextBox 46">
            <a:extLst>
              <a:ext uri="{FF2B5EF4-FFF2-40B4-BE49-F238E27FC236}">
                <a16:creationId xmlns:a16="http://schemas.microsoft.com/office/drawing/2014/main" id="{6545631F-883B-FC45-333B-C614BE33095F}"/>
              </a:ext>
            </a:extLst>
          </p:cNvPr>
          <p:cNvSpPr txBox="1"/>
          <p:nvPr/>
        </p:nvSpPr>
        <p:spPr>
          <a:xfrm>
            <a:off x="10144406" y="1518039"/>
            <a:ext cx="20475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Targeted account portfolio contracting strategy to preserve sales</a:t>
            </a:r>
          </a:p>
        </p:txBody>
      </p:sp>
      <p:grpSp>
        <p:nvGrpSpPr>
          <p:cNvPr id="48" name="Group 47">
            <a:extLst>
              <a:ext uri="{FF2B5EF4-FFF2-40B4-BE49-F238E27FC236}">
                <a16:creationId xmlns:a16="http://schemas.microsoft.com/office/drawing/2014/main" id="{45AAFD11-2ABE-A5CB-F5EF-E99FD8643773}"/>
              </a:ext>
            </a:extLst>
          </p:cNvPr>
          <p:cNvGrpSpPr/>
          <p:nvPr/>
        </p:nvGrpSpPr>
        <p:grpSpPr>
          <a:xfrm>
            <a:off x="9819557" y="2260268"/>
            <a:ext cx="556139" cy="518459"/>
            <a:chOff x="1062038" y="942975"/>
            <a:chExt cx="679450" cy="633413"/>
          </a:xfrm>
        </p:grpSpPr>
        <p:sp>
          <p:nvSpPr>
            <p:cNvPr id="49" name="Freeform 197">
              <a:extLst>
                <a:ext uri="{FF2B5EF4-FFF2-40B4-BE49-F238E27FC236}">
                  <a16:creationId xmlns:a16="http://schemas.microsoft.com/office/drawing/2014/main" id="{A240C183-6F49-9150-1480-D2A2C993BDCD}"/>
                </a:ext>
              </a:extLst>
            </p:cNvPr>
            <p:cNvSpPr>
              <a:spLocks/>
            </p:cNvSpPr>
            <p:nvPr/>
          </p:nvSpPr>
          <p:spPr bwMode="auto">
            <a:xfrm>
              <a:off x="1062038"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1" y="65"/>
                    <a:pt x="56" y="32"/>
                  </a:cubicBezTo>
                  <a:cubicBezTo>
                    <a:pt x="102" y="0"/>
                    <a:pt x="167" y="9"/>
                    <a:pt x="200" y="53"/>
                  </a:cubicBezTo>
                  <a:cubicBezTo>
                    <a:pt x="234" y="96"/>
                    <a:pt x="220" y="153"/>
                    <a:pt x="174" y="185"/>
                  </a:cubicBezTo>
                  <a:cubicBezTo>
                    <a:pt x="128" y="218"/>
                    <a:pt x="68"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50" name="Freeform 198">
              <a:extLst>
                <a:ext uri="{FF2B5EF4-FFF2-40B4-BE49-F238E27FC236}">
                  <a16:creationId xmlns:a16="http://schemas.microsoft.com/office/drawing/2014/main" id="{BBF1183B-3FF2-B9B9-C78E-5F67B0F97BBF}"/>
                </a:ext>
              </a:extLst>
            </p:cNvPr>
            <p:cNvSpPr>
              <a:spLocks/>
            </p:cNvSpPr>
            <p:nvPr/>
          </p:nvSpPr>
          <p:spPr bwMode="auto">
            <a:xfrm>
              <a:off x="1285876" y="1082675"/>
              <a:ext cx="225425" cy="285750"/>
            </a:xfrm>
            <a:custGeom>
              <a:avLst/>
              <a:gdLst>
                <a:gd name="T0" fmla="*/ 78 w 78"/>
                <a:gd name="T1" fmla="*/ 39 h 98"/>
                <a:gd name="T2" fmla="*/ 39 w 78"/>
                <a:gd name="T3" fmla="*/ 0 h 98"/>
                <a:gd name="T4" fmla="*/ 0 w 78"/>
                <a:gd name="T5" fmla="*/ 39 h 98"/>
                <a:gd name="T6" fmla="*/ 24 w 78"/>
                <a:gd name="T7" fmla="*/ 93 h 98"/>
                <a:gd name="T8" fmla="*/ 25 w 78"/>
                <a:gd name="T9" fmla="*/ 94 h 98"/>
                <a:gd name="T10" fmla="*/ 25 w 78"/>
                <a:gd name="T11" fmla="*/ 97 h 98"/>
                <a:gd name="T12" fmla="*/ 26 w 78"/>
                <a:gd name="T13" fmla="*/ 98 h 98"/>
                <a:gd name="T14" fmla="*/ 50 w 78"/>
                <a:gd name="T15" fmla="*/ 98 h 98"/>
                <a:gd name="T16" fmla="*/ 52 w 78"/>
                <a:gd name="T17" fmla="*/ 97 h 98"/>
                <a:gd name="T18" fmla="*/ 52 w 78"/>
                <a:gd name="T19" fmla="*/ 94 h 98"/>
                <a:gd name="T20" fmla="*/ 52 w 78"/>
                <a:gd name="T21" fmla="*/ 93 h 98"/>
                <a:gd name="T22" fmla="*/ 78 w 78"/>
                <a:gd name="T23"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78" y="39"/>
                  </a:moveTo>
                  <a:cubicBezTo>
                    <a:pt x="78" y="18"/>
                    <a:pt x="60" y="0"/>
                    <a:pt x="39" y="0"/>
                  </a:cubicBezTo>
                  <a:cubicBezTo>
                    <a:pt x="17" y="0"/>
                    <a:pt x="0" y="18"/>
                    <a:pt x="0" y="39"/>
                  </a:cubicBezTo>
                  <a:cubicBezTo>
                    <a:pt x="0" y="56"/>
                    <a:pt x="14" y="82"/>
                    <a:pt x="24" y="93"/>
                  </a:cubicBezTo>
                  <a:cubicBezTo>
                    <a:pt x="25" y="93"/>
                    <a:pt x="25" y="93"/>
                    <a:pt x="25" y="94"/>
                  </a:cubicBezTo>
                  <a:cubicBezTo>
                    <a:pt x="25" y="97"/>
                    <a:pt x="25" y="97"/>
                    <a:pt x="25" y="97"/>
                  </a:cubicBezTo>
                  <a:cubicBezTo>
                    <a:pt x="25" y="97"/>
                    <a:pt x="26" y="98"/>
                    <a:pt x="26" y="98"/>
                  </a:cubicBezTo>
                  <a:cubicBezTo>
                    <a:pt x="50" y="98"/>
                    <a:pt x="50" y="98"/>
                    <a:pt x="50" y="98"/>
                  </a:cubicBezTo>
                  <a:cubicBezTo>
                    <a:pt x="51" y="98"/>
                    <a:pt x="52" y="97"/>
                    <a:pt x="52" y="97"/>
                  </a:cubicBezTo>
                  <a:cubicBezTo>
                    <a:pt x="52" y="94"/>
                    <a:pt x="52" y="94"/>
                    <a:pt x="52" y="94"/>
                  </a:cubicBezTo>
                  <a:cubicBezTo>
                    <a:pt x="52" y="94"/>
                    <a:pt x="52" y="94"/>
                    <a:pt x="52" y="93"/>
                  </a:cubicBezTo>
                  <a:cubicBezTo>
                    <a:pt x="66" y="80"/>
                    <a:pt x="78" y="56"/>
                    <a:pt x="78"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54" name="Freeform 199">
              <a:extLst>
                <a:ext uri="{FF2B5EF4-FFF2-40B4-BE49-F238E27FC236}">
                  <a16:creationId xmlns:a16="http://schemas.microsoft.com/office/drawing/2014/main" id="{DFE594F0-2C7E-BA6B-1220-0AAF573CFAA8}"/>
                </a:ext>
              </a:extLst>
            </p:cNvPr>
            <p:cNvSpPr>
              <a:spLocks/>
            </p:cNvSpPr>
            <p:nvPr/>
          </p:nvSpPr>
          <p:spPr bwMode="auto">
            <a:xfrm>
              <a:off x="1355726" y="1376363"/>
              <a:ext cx="84138" cy="20638"/>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55" name="Freeform 200">
              <a:extLst>
                <a:ext uri="{FF2B5EF4-FFF2-40B4-BE49-F238E27FC236}">
                  <a16:creationId xmlns:a16="http://schemas.microsoft.com/office/drawing/2014/main" id="{84B0AB3A-C8FF-46C5-4DC5-463433F853B1}"/>
                </a:ext>
              </a:extLst>
            </p:cNvPr>
            <p:cNvSpPr>
              <a:spLocks/>
            </p:cNvSpPr>
            <p:nvPr/>
          </p:nvSpPr>
          <p:spPr bwMode="auto">
            <a:xfrm>
              <a:off x="1355726" y="1403350"/>
              <a:ext cx="84138" cy="19050"/>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0F3F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56" name="Freeform 201">
              <a:extLst>
                <a:ext uri="{FF2B5EF4-FFF2-40B4-BE49-F238E27FC236}">
                  <a16:creationId xmlns:a16="http://schemas.microsoft.com/office/drawing/2014/main" id="{F354B932-8048-BB6A-CD78-3F4289E3739C}"/>
                </a:ext>
              </a:extLst>
            </p:cNvPr>
            <p:cNvSpPr>
              <a:spLocks/>
            </p:cNvSpPr>
            <p:nvPr/>
          </p:nvSpPr>
          <p:spPr bwMode="auto">
            <a:xfrm>
              <a:off x="1360488" y="1431925"/>
              <a:ext cx="69850" cy="17463"/>
            </a:xfrm>
            <a:custGeom>
              <a:avLst/>
              <a:gdLst>
                <a:gd name="T0" fmla="*/ 20 w 24"/>
                <a:gd name="T1" fmla="*/ 5 h 6"/>
                <a:gd name="T2" fmla="*/ 19 w 24"/>
                <a:gd name="T3" fmla="*/ 6 h 6"/>
                <a:gd name="T4" fmla="*/ 5 w 24"/>
                <a:gd name="T5" fmla="*/ 6 h 6"/>
                <a:gd name="T6" fmla="*/ 4 w 24"/>
                <a:gd name="T7" fmla="*/ 5 h 6"/>
                <a:gd name="T8" fmla="*/ 1 w 24"/>
                <a:gd name="T9" fmla="*/ 2 h 6"/>
                <a:gd name="T10" fmla="*/ 1 w 24"/>
                <a:gd name="T11" fmla="*/ 1 h 6"/>
                <a:gd name="T12" fmla="*/ 2 w 24"/>
                <a:gd name="T13" fmla="*/ 0 h 6"/>
                <a:gd name="T14" fmla="*/ 22 w 24"/>
                <a:gd name="T15" fmla="*/ 0 h 6"/>
                <a:gd name="T16" fmla="*/ 24 w 24"/>
                <a:gd name="T17" fmla="*/ 1 h 6"/>
                <a:gd name="T18" fmla="*/ 24 w 24"/>
                <a:gd name="T19" fmla="*/ 2 h 6"/>
                <a:gd name="T20" fmla="*/ 20 w 24"/>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6">
                  <a:moveTo>
                    <a:pt x="20" y="5"/>
                  </a:moveTo>
                  <a:cubicBezTo>
                    <a:pt x="20" y="6"/>
                    <a:pt x="20" y="6"/>
                    <a:pt x="19" y="6"/>
                  </a:cubicBezTo>
                  <a:cubicBezTo>
                    <a:pt x="5" y="6"/>
                    <a:pt x="5" y="6"/>
                    <a:pt x="5" y="6"/>
                  </a:cubicBezTo>
                  <a:cubicBezTo>
                    <a:pt x="5" y="6"/>
                    <a:pt x="5" y="6"/>
                    <a:pt x="4" y="5"/>
                  </a:cubicBezTo>
                  <a:cubicBezTo>
                    <a:pt x="1" y="2"/>
                    <a:pt x="1" y="2"/>
                    <a:pt x="1" y="2"/>
                  </a:cubicBezTo>
                  <a:cubicBezTo>
                    <a:pt x="1" y="2"/>
                    <a:pt x="0" y="1"/>
                    <a:pt x="1" y="1"/>
                  </a:cubicBezTo>
                  <a:cubicBezTo>
                    <a:pt x="1" y="0"/>
                    <a:pt x="2" y="0"/>
                    <a:pt x="2" y="0"/>
                  </a:cubicBezTo>
                  <a:cubicBezTo>
                    <a:pt x="22" y="0"/>
                    <a:pt x="22" y="0"/>
                    <a:pt x="22" y="0"/>
                  </a:cubicBezTo>
                  <a:cubicBezTo>
                    <a:pt x="23" y="0"/>
                    <a:pt x="24" y="0"/>
                    <a:pt x="24" y="1"/>
                  </a:cubicBezTo>
                  <a:cubicBezTo>
                    <a:pt x="24" y="1"/>
                    <a:pt x="24" y="2"/>
                    <a:pt x="24" y="2"/>
                  </a:cubicBezTo>
                  <a:lnTo>
                    <a:pt x="2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57" name="Freeform 202">
              <a:extLst>
                <a:ext uri="{FF2B5EF4-FFF2-40B4-BE49-F238E27FC236}">
                  <a16:creationId xmlns:a16="http://schemas.microsoft.com/office/drawing/2014/main" id="{D301545C-A216-43D6-55B8-EA323E7201C0}"/>
                </a:ext>
              </a:extLst>
            </p:cNvPr>
            <p:cNvSpPr>
              <a:spLocks/>
            </p:cNvSpPr>
            <p:nvPr/>
          </p:nvSpPr>
          <p:spPr bwMode="auto">
            <a:xfrm>
              <a:off x="1338263" y="1198563"/>
              <a:ext cx="49213" cy="160338"/>
            </a:xfrm>
            <a:custGeom>
              <a:avLst/>
              <a:gdLst>
                <a:gd name="T0" fmla="*/ 17 w 17"/>
                <a:gd name="T1" fmla="*/ 53 h 55"/>
                <a:gd name="T2" fmla="*/ 16 w 17"/>
                <a:gd name="T3" fmla="*/ 55 h 55"/>
                <a:gd name="T4" fmla="*/ 15 w 17"/>
                <a:gd name="T5" fmla="*/ 55 h 55"/>
                <a:gd name="T6" fmla="*/ 13 w 17"/>
                <a:gd name="T7" fmla="*/ 53 h 55"/>
                <a:gd name="T8" fmla="*/ 13 w 17"/>
                <a:gd name="T9" fmla="*/ 38 h 55"/>
                <a:gd name="T10" fmla="*/ 13 w 17"/>
                <a:gd name="T11" fmla="*/ 37 h 55"/>
                <a:gd name="T12" fmla="*/ 0 w 17"/>
                <a:gd name="T13" fmla="*/ 3 h 55"/>
                <a:gd name="T14" fmla="*/ 1 w 17"/>
                <a:gd name="T15" fmla="*/ 1 h 55"/>
                <a:gd name="T16" fmla="*/ 2 w 17"/>
                <a:gd name="T17" fmla="*/ 0 h 55"/>
                <a:gd name="T18" fmla="*/ 3 w 17"/>
                <a:gd name="T19" fmla="*/ 0 h 55"/>
                <a:gd name="T20" fmla="*/ 4 w 17"/>
                <a:gd name="T21" fmla="*/ 1 h 55"/>
                <a:gd name="T22" fmla="*/ 17 w 17"/>
                <a:gd name="T23" fmla="*/ 36 h 55"/>
                <a:gd name="T24" fmla="*/ 17 w 17"/>
                <a:gd name="T25" fmla="*/ 37 h 55"/>
                <a:gd name="T26" fmla="*/ 17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17" y="53"/>
                  </a:moveTo>
                  <a:cubicBezTo>
                    <a:pt x="17" y="54"/>
                    <a:pt x="17" y="55"/>
                    <a:pt x="16" y="55"/>
                  </a:cubicBezTo>
                  <a:cubicBezTo>
                    <a:pt x="15" y="55"/>
                    <a:pt x="15" y="55"/>
                    <a:pt x="15" y="55"/>
                  </a:cubicBezTo>
                  <a:cubicBezTo>
                    <a:pt x="14" y="55"/>
                    <a:pt x="13" y="54"/>
                    <a:pt x="13" y="53"/>
                  </a:cubicBezTo>
                  <a:cubicBezTo>
                    <a:pt x="13" y="38"/>
                    <a:pt x="13" y="38"/>
                    <a:pt x="13" y="38"/>
                  </a:cubicBezTo>
                  <a:cubicBezTo>
                    <a:pt x="13" y="37"/>
                    <a:pt x="13" y="37"/>
                    <a:pt x="13" y="37"/>
                  </a:cubicBezTo>
                  <a:cubicBezTo>
                    <a:pt x="0" y="3"/>
                    <a:pt x="0" y="3"/>
                    <a:pt x="0" y="3"/>
                  </a:cubicBezTo>
                  <a:cubicBezTo>
                    <a:pt x="0" y="2"/>
                    <a:pt x="0" y="1"/>
                    <a:pt x="1" y="1"/>
                  </a:cubicBezTo>
                  <a:cubicBezTo>
                    <a:pt x="2" y="0"/>
                    <a:pt x="2" y="0"/>
                    <a:pt x="2" y="0"/>
                  </a:cubicBezTo>
                  <a:cubicBezTo>
                    <a:pt x="2" y="0"/>
                    <a:pt x="3" y="0"/>
                    <a:pt x="3" y="0"/>
                  </a:cubicBezTo>
                  <a:cubicBezTo>
                    <a:pt x="4" y="1"/>
                    <a:pt x="4" y="1"/>
                    <a:pt x="4" y="1"/>
                  </a:cubicBezTo>
                  <a:cubicBezTo>
                    <a:pt x="17" y="36"/>
                    <a:pt x="17" y="36"/>
                    <a:pt x="17" y="36"/>
                  </a:cubicBezTo>
                  <a:cubicBezTo>
                    <a:pt x="17" y="36"/>
                    <a:pt x="17" y="37"/>
                    <a:pt x="17" y="37"/>
                  </a:cubicBezTo>
                  <a:lnTo>
                    <a:pt x="17"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59" name="Freeform 203">
              <a:extLst>
                <a:ext uri="{FF2B5EF4-FFF2-40B4-BE49-F238E27FC236}">
                  <a16:creationId xmlns:a16="http://schemas.microsoft.com/office/drawing/2014/main" id="{0386CE66-B3EB-507D-D840-D205AF04201E}"/>
                </a:ext>
              </a:extLst>
            </p:cNvPr>
            <p:cNvSpPr>
              <a:spLocks/>
            </p:cNvSpPr>
            <p:nvPr/>
          </p:nvSpPr>
          <p:spPr bwMode="auto">
            <a:xfrm>
              <a:off x="1409701" y="1198563"/>
              <a:ext cx="49213" cy="160338"/>
            </a:xfrm>
            <a:custGeom>
              <a:avLst/>
              <a:gdLst>
                <a:gd name="T0" fmla="*/ 4 w 17"/>
                <a:gd name="T1" fmla="*/ 53 h 55"/>
                <a:gd name="T2" fmla="*/ 2 w 17"/>
                <a:gd name="T3" fmla="*/ 55 h 55"/>
                <a:gd name="T4" fmla="*/ 1 w 17"/>
                <a:gd name="T5" fmla="*/ 55 h 55"/>
                <a:gd name="T6" fmla="*/ 0 w 17"/>
                <a:gd name="T7" fmla="*/ 53 h 55"/>
                <a:gd name="T8" fmla="*/ 0 w 17"/>
                <a:gd name="T9" fmla="*/ 37 h 55"/>
                <a:gd name="T10" fmla="*/ 0 w 17"/>
                <a:gd name="T11" fmla="*/ 36 h 55"/>
                <a:gd name="T12" fmla="*/ 13 w 17"/>
                <a:gd name="T13" fmla="*/ 1 h 55"/>
                <a:gd name="T14" fmla="*/ 14 w 17"/>
                <a:gd name="T15" fmla="*/ 0 h 55"/>
                <a:gd name="T16" fmla="*/ 15 w 17"/>
                <a:gd name="T17" fmla="*/ 0 h 55"/>
                <a:gd name="T18" fmla="*/ 16 w 17"/>
                <a:gd name="T19" fmla="*/ 1 h 55"/>
                <a:gd name="T20" fmla="*/ 17 w 17"/>
                <a:gd name="T21" fmla="*/ 3 h 55"/>
                <a:gd name="T22" fmla="*/ 4 w 17"/>
                <a:gd name="T23" fmla="*/ 37 h 55"/>
                <a:gd name="T24" fmla="*/ 4 w 17"/>
                <a:gd name="T25" fmla="*/ 38 h 55"/>
                <a:gd name="T26" fmla="*/ 4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4" y="53"/>
                  </a:moveTo>
                  <a:cubicBezTo>
                    <a:pt x="4" y="54"/>
                    <a:pt x="3" y="55"/>
                    <a:pt x="2" y="55"/>
                  </a:cubicBezTo>
                  <a:cubicBezTo>
                    <a:pt x="1" y="55"/>
                    <a:pt x="1" y="55"/>
                    <a:pt x="1" y="55"/>
                  </a:cubicBezTo>
                  <a:cubicBezTo>
                    <a:pt x="0" y="55"/>
                    <a:pt x="0" y="54"/>
                    <a:pt x="0" y="53"/>
                  </a:cubicBezTo>
                  <a:cubicBezTo>
                    <a:pt x="0" y="37"/>
                    <a:pt x="0" y="37"/>
                    <a:pt x="0" y="37"/>
                  </a:cubicBezTo>
                  <a:cubicBezTo>
                    <a:pt x="0" y="37"/>
                    <a:pt x="0" y="36"/>
                    <a:pt x="0" y="36"/>
                  </a:cubicBezTo>
                  <a:cubicBezTo>
                    <a:pt x="13" y="1"/>
                    <a:pt x="13" y="1"/>
                    <a:pt x="13" y="1"/>
                  </a:cubicBezTo>
                  <a:cubicBezTo>
                    <a:pt x="13" y="1"/>
                    <a:pt x="13" y="1"/>
                    <a:pt x="14" y="0"/>
                  </a:cubicBezTo>
                  <a:cubicBezTo>
                    <a:pt x="14" y="0"/>
                    <a:pt x="15" y="0"/>
                    <a:pt x="15" y="0"/>
                  </a:cubicBezTo>
                  <a:cubicBezTo>
                    <a:pt x="16" y="1"/>
                    <a:pt x="16" y="1"/>
                    <a:pt x="16" y="1"/>
                  </a:cubicBezTo>
                  <a:cubicBezTo>
                    <a:pt x="17" y="1"/>
                    <a:pt x="17" y="2"/>
                    <a:pt x="17" y="3"/>
                  </a:cubicBezTo>
                  <a:cubicBezTo>
                    <a:pt x="4" y="37"/>
                    <a:pt x="4" y="37"/>
                    <a:pt x="4" y="37"/>
                  </a:cubicBezTo>
                  <a:cubicBezTo>
                    <a:pt x="4" y="37"/>
                    <a:pt x="4" y="37"/>
                    <a:pt x="4" y="38"/>
                  </a:cubicBezTo>
                  <a:lnTo>
                    <a:pt x="4"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60" name="Freeform 204">
              <a:extLst>
                <a:ext uri="{FF2B5EF4-FFF2-40B4-BE49-F238E27FC236}">
                  <a16:creationId xmlns:a16="http://schemas.microsoft.com/office/drawing/2014/main" id="{2BA95E35-5475-A6D6-93CD-939992FD9CA4}"/>
                </a:ext>
              </a:extLst>
            </p:cNvPr>
            <p:cNvSpPr>
              <a:spLocks/>
            </p:cNvSpPr>
            <p:nvPr/>
          </p:nvSpPr>
          <p:spPr bwMode="auto">
            <a:xfrm>
              <a:off x="1360488" y="1176338"/>
              <a:ext cx="76200" cy="39688"/>
            </a:xfrm>
            <a:custGeom>
              <a:avLst/>
              <a:gdLst>
                <a:gd name="T0" fmla="*/ 9 w 26"/>
                <a:gd name="T1" fmla="*/ 13 h 14"/>
                <a:gd name="T2" fmla="*/ 7 w 26"/>
                <a:gd name="T3" fmla="*/ 13 h 14"/>
                <a:gd name="T4" fmla="*/ 0 w 26"/>
                <a:gd name="T5" fmla="*/ 8 h 14"/>
                <a:gd name="T6" fmla="*/ 0 w 26"/>
                <a:gd name="T7" fmla="*/ 6 h 14"/>
                <a:gd name="T8" fmla="*/ 1 w 26"/>
                <a:gd name="T9" fmla="*/ 5 h 14"/>
                <a:gd name="T10" fmla="*/ 2 w 26"/>
                <a:gd name="T11" fmla="*/ 5 h 14"/>
                <a:gd name="T12" fmla="*/ 3 w 26"/>
                <a:gd name="T13" fmla="*/ 5 h 14"/>
                <a:gd name="T14" fmla="*/ 6 w 26"/>
                <a:gd name="T15" fmla="*/ 7 h 14"/>
                <a:gd name="T16" fmla="*/ 8 w 26"/>
                <a:gd name="T17" fmla="*/ 7 h 14"/>
                <a:gd name="T18" fmla="*/ 14 w 26"/>
                <a:gd name="T19" fmla="*/ 0 h 14"/>
                <a:gd name="T20" fmla="*/ 19 w 26"/>
                <a:gd name="T21" fmla="*/ 6 h 14"/>
                <a:gd name="T22" fmla="*/ 20 w 26"/>
                <a:gd name="T23" fmla="*/ 7 h 14"/>
                <a:gd name="T24" fmla="*/ 21 w 26"/>
                <a:gd name="T25" fmla="*/ 7 h 14"/>
                <a:gd name="T26" fmla="*/ 23 w 26"/>
                <a:gd name="T27" fmla="*/ 5 h 14"/>
                <a:gd name="T28" fmla="*/ 24 w 26"/>
                <a:gd name="T29" fmla="*/ 4 h 14"/>
                <a:gd name="T30" fmla="*/ 25 w 26"/>
                <a:gd name="T31" fmla="*/ 5 h 14"/>
                <a:gd name="T32" fmla="*/ 26 w 26"/>
                <a:gd name="T33" fmla="*/ 5 h 14"/>
                <a:gd name="T34" fmla="*/ 26 w 26"/>
                <a:gd name="T35" fmla="*/ 8 h 14"/>
                <a:gd name="T36" fmla="*/ 21 w 26"/>
                <a:gd name="T37" fmla="*/ 13 h 14"/>
                <a:gd name="T38" fmla="*/ 19 w 26"/>
                <a:gd name="T39" fmla="*/ 14 h 14"/>
                <a:gd name="T40" fmla="*/ 18 w 26"/>
                <a:gd name="T41" fmla="*/ 13 h 14"/>
                <a:gd name="T42" fmla="*/ 15 w 26"/>
                <a:gd name="T43" fmla="*/ 9 h 14"/>
                <a:gd name="T44" fmla="*/ 14 w 26"/>
                <a:gd name="T45" fmla="*/ 8 h 14"/>
                <a:gd name="T46" fmla="*/ 12 w 26"/>
                <a:gd name="T47" fmla="*/ 9 h 14"/>
                <a:gd name="T48" fmla="*/ 9 w 26"/>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4">
                  <a:moveTo>
                    <a:pt x="9" y="13"/>
                  </a:moveTo>
                  <a:cubicBezTo>
                    <a:pt x="8" y="14"/>
                    <a:pt x="7" y="14"/>
                    <a:pt x="7" y="13"/>
                  </a:cubicBezTo>
                  <a:cubicBezTo>
                    <a:pt x="0" y="8"/>
                    <a:pt x="0" y="8"/>
                    <a:pt x="0" y="8"/>
                  </a:cubicBezTo>
                  <a:cubicBezTo>
                    <a:pt x="0" y="8"/>
                    <a:pt x="0" y="7"/>
                    <a:pt x="0" y="6"/>
                  </a:cubicBezTo>
                  <a:cubicBezTo>
                    <a:pt x="1" y="5"/>
                    <a:pt x="1" y="5"/>
                    <a:pt x="1" y="5"/>
                  </a:cubicBezTo>
                  <a:cubicBezTo>
                    <a:pt x="1" y="5"/>
                    <a:pt x="2" y="5"/>
                    <a:pt x="2" y="5"/>
                  </a:cubicBezTo>
                  <a:cubicBezTo>
                    <a:pt x="2" y="5"/>
                    <a:pt x="3" y="5"/>
                    <a:pt x="3" y="5"/>
                  </a:cubicBezTo>
                  <a:cubicBezTo>
                    <a:pt x="6" y="7"/>
                    <a:pt x="6" y="7"/>
                    <a:pt x="6" y="7"/>
                  </a:cubicBezTo>
                  <a:cubicBezTo>
                    <a:pt x="7" y="8"/>
                    <a:pt x="8" y="8"/>
                    <a:pt x="8" y="7"/>
                  </a:cubicBezTo>
                  <a:cubicBezTo>
                    <a:pt x="8" y="7"/>
                    <a:pt x="12" y="2"/>
                    <a:pt x="14" y="0"/>
                  </a:cubicBezTo>
                  <a:cubicBezTo>
                    <a:pt x="16" y="4"/>
                    <a:pt x="19" y="6"/>
                    <a:pt x="19" y="6"/>
                  </a:cubicBezTo>
                  <a:cubicBezTo>
                    <a:pt x="19" y="7"/>
                    <a:pt x="19" y="7"/>
                    <a:pt x="20" y="7"/>
                  </a:cubicBezTo>
                  <a:cubicBezTo>
                    <a:pt x="20" y="7"/>
                    <a:pt x="21" y="7"/>
                    <a:pt x="21" y="7"/>
                  </a:cubicBezTo>
                  <a:cubicBezTo>
                    <a:pt x="23" y="5"/>
                    <a:pt x="23" y="5"/>
                    <a:pt x="23" y="5"/>
                  </a:cubicBezTo>
                  <a:cubicBezTo>
                    <a:pt x="23" y="4"/>
                    <a:pt x="23" y="4"/>
                    <a:pt x="24" y="4"/>
                  </a:cubicBezTo>
                  <a:cubicBezTo>
                    <a:pt x="24" y="4"/>
                    <a:pt x="24" y="4"/>
                    <a:pt x="25" y="5"/>
                  </a:cubicBezTo>
                  <a:cubicBezTo>
                    <a:pt x="26" y="5"/>
                    <a:pt x="26" y="5"/>
                    <a:pt x="26" y="5"/>
                  </a:cubicBezTo>
                  <a:cubicBezTo>
                    <a:pt x="26" y="6"/>
                    <a:pt x="26" y="7"/>
                    <a:pt x="26" y="8"/>
                  </a:cubicBezTo>
                  <a:cubicBezTo>
                    <a:pt x="21" y="13"/>
                    <a:pt x="21" y="13"/>
                    <a:pt x="21" y="13"/>
                  </a:cubicBezTo>
                  <a:cubicBezTo>
                    <a:pt x="20" y="14"/>
                    <a:pt x="20" y="14"/>
                    <a:pt x="19" y="14"/>
                  </a:cubicBezTo>
                  <a:cubicBezTo>
                    <a:pt x="19" y="14"/>
                    <a:pt x="18" y="14"/>
                    <a:pt x="18" y="13"/>
                  </a:cubicBezTo>
                  <a:cubicBezTo>
                    <a:pt x="15" y="9"/>
                    <a:pt x="15" y="9"/>
                    <a:pt x="15" y="9"/>
                  </a:cubicBezTo>
                  <a:cubicBezTo>
                    <a:pt x="15" y="8"/>
                    <a:pt x="14" y="8"/>
                    <a:pt x="14" y="8"/>
                  </a:cubicBezTo>
                  <a:cubicBezTo>
                    <a:pt x="13" y="8"/>
                    <a:pt x="13" y="8"/>
                    <a:pt x="12" y="9"/>
                  </a:cubicBezTo>
                  <a:lnTo>
                    <a:pt x="9" y="1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61" name="TextBox 60">
            <a:extLst>
              <a:ext uri="{FF2B5EF4-FFF2-40B4-BE49-F238E27FC236}">
                <a16:creationId xmlns:a16="http://schemas.microsoft.com/office/drawing/2014/main" id="{13D0F67E-2964-BC81-5240-E41ABF694968}"/>
              </a:ext>
            </a:extLst>
          </p:cNvPr>
          <p:cNvSpPr txBox="1"/>
          <p:nvPr/>
        </p:nvSpPr>
        <p:spPr>
          <a:xfrm>
            <a:off x="10144406" y="2722667"/>
            <a:ext cx="19340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Accelerated TTF and reduced denials with gen AI-driven interventions</a:t>
            </a:r>
          </a:p>
        </p:txBody>
      </p:sp>
      <p:grpSp>
        <p:nvGrpSpPr>
          <p:cNvPr id="62" name="Group 61">
            <a:extLst>
              <a:ext uri="{FF2B5EF4-FFF2-40B4-BE49-F238E27FC236}">
                <a16:creationId xmlns:a16="http://schemas.microsoft.com/office/drawing/2014/main" id="{9DF91BEC-8DF0-A0BF-DAD8-172253485AAA}"/>
              </a:ext>
            </a:extLst>
          </p:cNvPr>
          <p:cNvGrpSpPr/>
          <p:nvPr/>
        </p:nvGrpSpPr>
        <p:grpSpPr>
          <a:xfrm>
            <a:off x="9819557" y="3502781"/>
            <a:ext cx="556139" cy="518459"/>
            <a:chOff x="1062038" y="942975"/>
            <a:chExt cx="679450" cy="633413"/>
          </a:xfrm>
        </p:grpSpPr>
        <p:sp>
          <p:nvSpPr>
            <p:cNvPr id="63" name="Freeform 197">
              <a:extLst>
                <a:ext uri="{FF2B5EF4-FFF2-40B4-BE49-F238E27FC236}">
                  <a16:creationId xmlns:a16="http://schemas.microsoft.com/office/drawing/2014/main" id="{EADB43F2-166F-3A3B-BDD3-CC5CD02B2289}"/>
                </a:ext>
              </a:extLst>
            </p:cNvPr>
            <p:cNvSpPr>
              <a:spLocks/>
            </p:cNvSpPr>
            <p:nvPr/>
          </p:nvSpPr>
          <p:spPr bwMode="auto">
            <a:xfrm>
              <a:off x="1062038"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1" y="65"/>
                    <a:pt x="56" y="32"/>
                  </a:cubicBezTo>
                  <a:cubicBezTo>
                    <a:pt x="102" y="0"/>
                    <a:pt x="167" y="9"/>
                    <a:pt x="200" y="53"/>
                  </a:cubicBezTo>
                  <a:cubicBezTo>
                    <a:pt x="234" y="96"/>
                    <a:pt x="220" y="153"/>
                    <a:pt x="174" y="185"/>
                  </a:cubicBezTo>
                  <a:cubicBezTo>
                    <a:pt x="128" y="218"/>
                    <a:pt x="68"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64" name="Freeform 198">
              <a:extLst>
                <a:ext uri="{FF2B5EF4-FFF2-40B4-BE49-F238E27FC236}">
                  <a16:creationId xmlns:a16="http://schemas.microsoft.com/office/drawing/2014/main" id="{FCB5CAB7-4F35-0E89-683E-6D834C2037EA}"/>
                </a:ext>
              </a:extLst>
            </p:cNvPr>
            <p:cNvSpPr>
              <a:spLocks/>
            </p:cNvSpPr>
            <p:nvPr/>
          </p:nvSpPr>
          <p:spPr bwMode="auto">
            <a:xfrm>
              <a:off x="1285876" y="1082675"/>
              <a:ext cx="225425" cy="285750"/>
            </a:xfrm>
            <a:custGeom>
              <a:avLst/>
              <a:gdLst>
                <a:gd name="T0" fmla="*/ 78 w 78"/>
                <a:gd name="T1" fmla="*/ 39 h 98"/>
                <a:gd name="T2" fmla="*/ 39 w 78"/>
                <a:gd name="T3" fmla="*/ 0 h 98"/>
                <a:gd name="T4" fmla="*/ 0 w 78"/>
                <a:gd name="T5" fmla="*/ 39 h 98"/>
                <a:gd name="T6" fmla="*/ 24 w 78"/>
                <a:gd name="T7" fmla="*/ 93 h 98"/>
                <a:gd name="T8" fmla="*/ 25 w 78"/>
                <a:gd name="T9" fmla="*/ 94 h 98"/>
                <a:gd name="T10" fmla="*/ 25 w 78"/>
                <a:gd name="T11" fmla="*/ 97 h 98"/>
                <a:gd name="T12" fmla="*/ 26 w 78"/>
                <a:gd name="T13" fmla="*/ 98 h 98"/>
                <a:gd name="T14" fmla="*/ 50 w 78"/>
                <a:gd name="T15" fmla="*/ 98 h 98"/>
                <a:gd name="T16" fmla="*/ 52 w 78"/>
                <a:gd name="T17" fmla="*/ 97 h 98"/>
                <a:gd name="T18" fmla="*/ 52 w 78"/>
                <a:gd name="T19" fmla="*/ 94 h 98"/>
                <a:gd name="T20" fmla="*/ 52 w 78"/>
                <a:gd name="T21" fmla="*/ 93 h 98"/>
                <a:gd name="T22" fmla="*/ 78 w 78"/>
                <a:gd name="T23"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78" y="39"/>
                  </a:moveTo>
                  <a:cubicBezTo>
                    <a:pt x="78" y="18"/>
                    <a:pt x="60" y="0"/>
                    <a:pt x="39" y="0"/>
                  </a:cubicBezTo>
                  <a:cubicBezTo>
                    <a:pt x="17" y="0"/>
                    <a:pt x="0" y="18"/>
                    <a:pt x="0" y="39"/>
                  </a:cubicBezTo>
                  <a:cubicBezTo>
                    <a:pt x="0" y="56"/>
                    <a:pt x="14" y="82"/>
                    <a:pt x="24" y="93"/>
                  </a:cubicBezTo>
                  <a:cubicBezTo>
                    <a:pt x="25" y="93"/>
                    <a:pt x="25" y="93"/>
                    <a:pt x="25" y="94"/>
                  </a:cubicBezTo>
                  <a:cubicBezTo>
                    <a:pt x="25" y="97"/>
                    <a:pt x="25" y="97"/>
                    <a:pt x="25" y="97"/>
                  </a:cubicBezTo>
                  <a:cubicBezTo>
                    <a:pt x="25" y="97"/>
                    <a:pt x="26" y="98"/>
                    <a:pt x="26" y="98"/>
                  </a:cubicBezTo>
                  <a:cubicBezTo>
                    <a:pt x="50" y="98"/>
                    <a:pt x="50" y="98"/>
                    <a:pt x="50" y="98"/>
                  </a:cubicBezTo>
                  <a:cubicBezTo>
                    <a:pt x="51" y="98"/>
                    <a:pt x="52" y="97"/>
                    <a:pt x="52" y="97"/>
                  </a:cubicBezTo>
                  <a:cubicBezTo>
                    <a:pt x="52" y="94"/>
                    <a:pt x="52" y="94"/>
                    <a:pt x="52" y="94"/>
                  </a:cubicBezTo>
                  <a:cubicBezTo>
                    <a:pt x="52" y="94"/>
                    <a:pt x="52" y="94"/>
                    <a:pt x="52" y="93"/>
                  </a:cubicBezTo>
                  <a:cubicBezTo>
                    <a:pt x="66" y="80"/>
                    <a:pt x="78" y="56"/>
                    <a:pt x="78"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65" name="Freeform 199">
              <a:extLst>
                <a:ext uri="{FF2B5EF4-FFF2-40B4-BE49-F238E27FC236}">
                  <a16:creationId xmlns:a16="http://schemas.microsoft.com/office/drawing/2014/main" id="{18BD0039-DB88-BA41-0988-B22EBD12E833}"/>
                </a:ext>
              </a:extLst>
            </p:cNvPr>
            <p:cNvSpPr>
              <a:spLocks/>
            </p:cNvSpPr>
            <p:nvPr/>
          </p:nvSpPr>
          <p:spPr bwMode="auto">
            <a:xfrm>
              <a:off x="1355726" y="1376363"/>
              <a:ext cx="84138" cy="20638"/>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66" name="Freeform 200">
              <a:extLst>
                <a:ext uri="{FF2B5EF4-FFF2-40B4-BE49-F238E27FC236}">
                  <a16:creationId xmlns:a16="http://schemas.microsoft.com/office/drawing/2014/main" id="{F3D96485-3795-AE22-369B-6CE85FB2F785}"/>
                </a:ext>
              </a:extLst>
            </p:cNvPr>
            <p:cNvSpPr>
              <a:spLocks/>
            </p:cNvSpPr>
            <p:nvPr/>
          </p:nvSpPr>
          <p:spPr bwMode="auto">
            <a:xfrm>
              <a:off x="1355726" y="1403350"/>
              <a:ext cx="84138" cy="19050"/>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0F3F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67" name="Freeform 201">
              <a:extLst>
                <a:ext uri="{FF2B5EF4-FFF2-40B4-BE49-F238E27FC236}">
                  <a16:creationId xmlns:a16="http://schemas.microsoft.com/office/drawing/2014/main" id="{9436FC11-5958-6722-C886-2D81C28C91B5}"/>
                </a:ext>
              </a:extLst>
            </p:cNvPr>
            <p:cNvSpPr>
              <a:spLocks/>
            </p:cNvSpPr>
            <p:nvPr/>
          </p:nvSpPr>
          <p:spPr bwMode="auto">
            <a:xfrm>
              <a:off x="1360488" y="1431925"/>
              <a:ext cx="69850" cy="17463"/>
            </a:xfrm>
            <a:custGeom>
              <a:avLst/>
              <a:gdLst>
                <a:gd name="T0" fmla="*/ 20 w 24"/>
                <a:gd name="T1" fmla="*/ 5 h 6"/>
                <a:gd name="T2" fmla="*/ 19 w 24"/>
                <a:gd name="T3" fmla="*/ 6 h 6"/>
                <a:gd name="T4" fmla="*/ 5 w 24"/>
                <a:gd name="T5" fmla="*/ 6 h 6"/>
                <a:gd name="T6" fmla="*/ 4 w 24"/>
                <a:gd name="T7" fmla="*/ 5 h 6"/>
                <a:gd name="T8" fmla="*/ 1 w 24"/>
                <a:gd name="T9" fmla="*/ 2 h 6"/>
                <a:gd name="T10" fmla="*/ 1 w 24"/>
                <a:gd name="T11" fmla="*/ 1 h 6"/>
                <a:gd name="T12" fmla="*/ 2 w 24"/>
                <a:gd name="T13" fmla="*/ 0 h 6"/>
                <a:gd name="T14" fmla="*/ 22 w 24"/>
                <a:gd name="T15" fmla="*/ 0 h 6"/>
                <a:gd name="T16" fmla="*/ 24 w 24"/>
                <a:gd name="T17" fmla="*/ 1 h 6"/>
                <a:gd name="T18" fmla="*/ 24 w 24"/>
                <a:gd name="T19" fmla="*/ 2 h 6"/>
                <a:gd name="T20" fmla="*/ 20 w 24"/>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6">
                  <a:moveTo>
                    <a:pt x="20" y="5"/>
                  </a:moveTo>
                  <a:cubicBezTo>
                    <a:pt x="20" y="6"/>
                    <a:pt x="20" y="6"/>
                    <a:pt x="19" y="6"/>
                  </a:cubicBezTo>
                  <a:cubicBezTo>
                    <a:pt x="5" y="6"/>
                    <a:pt x="5" y="6"/>
                    <a:pt x="5" y="6"/>
                  </a:cubicBezTo>
                  <a:cubicBezTo>
                    <a:pt x="5" y="6"/>
                    <a:pt x="5" y="6"/>
                    <a:pt x="4" y="5"/>
                  </a:cubicBezTo>
                  <a:cubicBezTo>
                    <a:pt x="1" y="2"/>
                    <a:pt x="1" y="2"/>
                    <a:pt x="1" y="2"/>
                  </a:cubicBezTo>
                  <a:cubicBezTo>
                    <a:pt x="1" y="2"/>
                    <a:pt x="0" y="1"/>
                    <a:pt x="1" y="1"/>
                  </a:cubicBezTo>
                  <a:cubicBezTo>
                    <a:pt x="1" y="0"/>
                    <a:pt x="2" y="0"/>
                    <a:pt x="2" y="0"/>
                  </a:cubicBezTo>
                  <a:cubicBezTo>
                    <a:pt x="22" y="0"/>
                    <a:pt x="22" y="0"/>
                    <a:pt x="22" y="0"/>
                  </a:cubicBezTo>
                  <a:cubicBezTo>
                    <a:pt x="23" y="0"/>
                    <a:pt x="24" y="0"/>
                    <a:pt x="24" y="1"/>
                  </a:cubicBezTo>
                  <a:cubicBezTo>
                    <a:pt x="24" y="1"/>
                    <a:pt x="24" y="2"/>
                    <a:pt x="24" y="2"/>
                  </a:cubicBezTo>
                  <a:lnTo>
                    <a:pt x="2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68" name="Freeform 202">
              <a:extLst>
                <a:ext uri="{FF2B5EF4-FFF2-40B4-BE49-F238E27FC236}">
                  <a16:creationId xmlns:a16="http://schemas.microsoft.com/office/drawing/2014/main" id="{E4D6C34F-ADCB-DF99-DED7-6AA48230B47D}"/>
                </a:ext>
              </a:extLst>
            </p:cNvPr>
            <p:cNvSpPr>
              <a:spLocks/>
            </p:cNvSpPr>
            <p:nvPr/>
          </p:nvSpPr>
          <p:spPr bwMode="auto">
            <a:xfrm>
              <a:off x="1338263" y="1198563"/>
              <a:ext cx="49213" cy="160338"/>
            </a:xfrm>
            <a:custGeom>
              <a:avLst/>
              <a:gdLst>
                <a:gd name="T0" fmla="*/ 17 w 17"/>
                <a:gd name="T1" fmla="*/ 53 h 55"/>
                <a:gd name="T2" fmla="*/ 16 w 17"/>
                <a:gd name="T3" fmla="*/ 55 h 55"/>
                <a:gd name="T4" fmla="*/ 15 w 17"/>
                <a:gd name="T5" fmla="*/ 55 h 55"/>
                <a:gd name="T6" fmla="*/ 13 w 17"/>
                <a:gd name="T7" fmla="*/ 53 h 55"/>
                <a:gd name="T8" fmla="*/ 13 w 17"/>
                <a:gd name="T9" fmla="*/ 38 h 55"/>
                <a:gd name="T10" fmla="*/ 13 w 17"/>
                <a:gd name="T11" fmla="*/ 37 h 55"/>
                <a:gd name="T12" fmla="*/ 0 w 17"/>
                <a:gd name="T13" fmla="*/ 3 h 55"/>
                <a:gd name="T14" fmla="*/ 1 w 17"/>
                <a:gd name="T15" fmla="*/ 1 h 55"/>
                <a:gd name="T16" fmla="*/ 2 w 17"/>
                <a:gd name="T17" fmla="*/ 0 h 55"/>
                <a:gd name="T18" fmla="*/ 3 w 17"/>
                <a:gd name="T19" fmla="*/ 0 h 55"/>
                <a:gd name="T20" fmla="*/ 4 w 17"/>
                <a:gd name="T21" fmla="*/ 1 h 55"/>
                <a:gd name="T22" fmla="*/ 17 w 17"/>
                <a:gd name="T23" fmla="*/ 36 h 55"/>
                <a:gd name="T24" fmla="*/ 17 w 17"/>
                <a:gd name="T25" fmla="*/ 37 h 55"/>
                <a:gd name="T26" fmla="*/ 17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17" y="53"/>
                  </a:moveTo>
                  <a:cubicBezTo>
                    <a:pt x="17" y="54"/>
                    <a:pt x="17" y="55"/>
                    <a:pt x="16" y="55"/>
                  </a:cubicBezTo>
                  <a:cubicBezTo>
                    <a:pt x="15" y="55"/>
                    <a:pt x="15" y="55"/>
                    <a:pt x="15" y="55"/>
                  </a:cubicBezTo>
                  <a:cubicBezTo>
                    <a:pt x="14" y="55"/>
                    <a:pt x="13" y="54"/>
                    <a:pt x="13" y="53"/>
                  </a:cubicBezTo>
                  <a:cubicBezTo>
                    <a:pt x="13" y="38"/>
                    <a:pt x="13" y="38"/>
                    <a:pt x="13" y="38"/>
                  </a:cubicBezTo>
                  <a:cubicBezTo>
                    <a:pt x="13" y="37"/>
                    <a:pt x="13" y="37"/>
                    <a:pt x="13" y="37"/>
                  </a:cubicBezTo>
                  <a:cubicBezTo>
                    <a:pt x="0" y="3"/>
                    <a:pt x="0" y="3"/>
                    <a:pt x="0" y="3"/>
                  </a:cubicBezTo>
                  <a:cubicBezTo>
                    <a:pt x="0" y="2"/>
                    <a:pt x="0" y="1"/>
                    <a:pt x="1" y="1"/>
                  </a:cubicBezTo>
                  <a:cubicBezTo>
                    <a:pt x="2" y="0"/>
                    <a:pt x="2" y="0"/>
                    <a:pt x="2" y="0"/>
                  </a:cubicBezTo>
                  <a:cubicBezTo>
                    <a:pt x="2" y="0"/>
                    <a:pt x="3" y="0"/>
                    <a:pt x="3" y="0"/>
                  </a:cubicBezTo>
                  <a:cubicBezTo>
                    <a:pt x="4" y="1"/>
                    <a:pt x="4" y="1"/>
                    <a:pt x="4" y="1"/>
                  </a:cubicBezTo>
                  <a:cubicBezTo>
                    <a:pt x="17" y="36"/>
                    <a:pt x="17" y="36"/>
                    <a:pt x="17" y="36"/>
                  </a:cubicBezTo>
                  <a:cubicBezTo>
                    <a:pt x="17" y="36"/>
                    <a:pt x="17" y="37"/>
                    <a:pt x="17" y="37"/>
                  </a:cubicBezTo>
                  <a:lnTo>
                    <a:pt x="17"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69" name="Freeform 203">
              <a:extLst>
                <a:ext uri="{FF2B5EF4-FFF2-40B4-BE49-F238E27FC236}">
                  <a16:creationId xmlns:a16="http://schemas.microsoft.com/office/drawing/2014/main" id="{34DF4CFD-6CD9-6E8E-F9E1-AF2F644FFB2E}"/>
                </a:ext>
              </a:extLst>
            </p:cNvPr>
            <p:cNvSpPr>
              <a:spLocks/>
            </p:cNvSpPr>
            <p:nvPr/>
          </p:nvSpPr>
          <p:spPr bwMode="auto">
            <a:xfrm>
              <a:off x="1409701" y="1198563"/>
              <a:ext cx="49213" cy="160338"/>
            </a:xfrm>
            <a:custGeom>
              <a:avLst/>
              <a:gdLst>
                <a:gd name="T0" fmla="*/ 4 w 17"/>
                <a:gd name="T1" fmla="*/ 53 h 55"/>
                <a:gd name="T2" fmla="*/ 2 w 17"/>
                <a:gd name="T3" fmla="*/ 55 h 55"/>
                <a:gd name="T4" fmla="*/ 1 w 17"/>
                <a:gd name="T5" fmla="*/ 55 h 55"/>
                <a:gd name="T6" fmla="*/ 0 w 17"/>
                <a:gd name="T7" fmla="*/ 53 h 55"/>
                <a:gd name="T8" fmla="*/ 0 w 17"/>
                <a:gd name="T9" fmla="*/ 37 h 55"/>
                <a:gd name="T10" fmla="*/ 0 w 17"/>
                <a:gd name="T11" fmla="*/ 36 h 55"/>
                <a:gd name="T12" fmla="*/ 13 w 17"/>
                <a:gd name="T13" fmla="*/ 1 h 55"/>
                <a:gd name="T14" fmla="*/ 14 w 17"/>
                <a:gd name="T15" fmla="*/ 0 h 55"/>
                <a:gd name="T16" fmla="*/ 15 w 17"/>
                <a:gd name="T17" fmla="*/ 0 h 55"/>
                <a:gd name="T18" fmla="*/ 16 w 17"/>
                <a:gd name="T19" fmla="*/ 1 h 55"/>
                <a:gd name="T20" fmla="*/ 17 w 17"/>
                <a:gd name="T21" fmla="*/ 3 h 55"/>
                <a:gd name="T22" fmla="*/ 4 w 17"/>
                <a:gd name="T23" fmla="*/ 37 h 55"/>
                <a:gd name="T24" fmla="*/ 4 w 17"/>
                <a:gd name="T25" fmla="*/ 38 h 55"/>
                <a:gd name="T26" fmla="*/ 4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4" y="53"/>
                  </a:moveTo>
                  <a:cubicBezTo>
                    <a:pt x="4" y="54"/>
                    <a:pt x="3" y="55"/>
                    <a:pt x="2" y="55"/>
                  </a:cubicBezTo>
                  <a:cubicBezTo>
                    <a:pt x="1" y="55"/>
                    <a:pt x="1" y="55"/>
                    <a:pt x="1" y="55"/>
                  </a:cubicBezTo>
                  <a:cubicBezTo>
                    <a:pt x="0" y="55"/>
                    <a:pt x="0" y="54"/>
                    <a:pt x="0" y="53"/>
                  </a:cubicBezTo>
                  <a:cubicBezTo>
                    <a:pt x="0" y="37"/>
                    <a:pt x="0" y="37"/>
                    <a:pt x="0" y="37"/>
                  </a:cubicBezTo>
                  <a:cubicBezTo>
                    <a:pt x="0" y="37"/>
                    <a:pt x="0" y="36"/>
                    <a:pt x="0" y="36"/>
                  </a:cubicBezTo>
                  <a:cubicBezTo>
                    <a:pt x="13" y="1"/>
                    <a:pt x="13" y="1"/>
                    <a:pt x="13" y="1"/>
                  </a:cubicBezTo>
                  <a:cubicBezTo>
                    <a:pt x="13" y="1"/>
                    <a:pt x="13" y="1"/>
                    <a:pt x="14" y="0"/>
                  </a:cubicBezTo>
                  <a:cubicBezTo>
                    <a:pt x="14" y="0"/>
                    <a:pt x="15" y="0"/>
                    <a:pt x="15" y="0"/>
                  </a:cubicBezTo>
                  <a:cubicBezTo>
                    <a:pt x="16" y="1"/>
                    <a:pt x="16" y="1"/>
                    <a:pt x="16" y="1"/>
                  </a:cubicBezTo>
                  <a:cubicBezTo>
                    <a:pt x="17" y="1"/>
                    <a:pt x="17" y="2"/>
                    <a:pt x="17" y="3"/>
                  </a:cubicBezTo>
                  <a:cubicBezTo>
                    <a:pt x="4" y="37"/>
                    <a:pt x="4" y="37"/>
                    <a:pt x="4" y="37"/>
                  </a:cubicBezTo>
                  <a:cubicBezTo>
                    <a:pt x="4" y="37"/>
                    <a:pt x="4" y="37"/>
                    <a:pt x="4" y="38"/>
                  </a:cubicBezTo>
                  <a:lnTo>
                    <a:pt x="4"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70" name="Freeform 204">
              <a:extLst>
                <a:ext uri="{FF2B5EF4-FFF2-40B4-BE49-F238E27FC236}">
                  <a16:creationId xmlns:a16="http://schemas.microsoft.com/office/drawing/2014/main" id="{3A5E48C2-4B63-2474-AD1D-9217C4D8B8A7}"/>
                </a:ext>
              </a:extLst>
            </p:cNvPr>
            <p:cNvSpPr>
              <a:spLocks/>
            </p:cNvSpPr>
            <p:nvPr/>
          </p:nvSpPr>
          <p:spPr bwMode="auto">
            <a:xfrm>
              <a:off x="1360488" y="1176338"/>
              <a:ext cx="76200" cy="39688"/>
            </a:xfrm>
            <a:custGeom>
              <a:avLst/>
              <a:gdLst>
                <a:gd name="T0" fmla="*/ 9 w 26"/>
                <a:gd name="T1" fmla="*/ 13 h 14"/>
                <a:gd name="T2" fmla="*/ 7 w 26"/>
                <a:gd name="T3" fmla="*/ 13 h 14"/>
                <a:gd name="T4" fmla="*/ 0 w 26"/>
                <a:gd name="T5" fmla="*/ 8 h 14"/>
                <a:gd name="T6" fmla="*/ 0 w 26"/>
                <a:gd name="T7" fmla="*/ 6 h 14"/>
                <a:gd name="T8" fmla="*/ 1 w 26"/>
                <a:gd name="T9" fmla="*/ 5 h 14"/>
                <a:gd name="T10" fmla="*/ 2 w 26"/>
                <a:gd name="T11" fmla="*/ 5 h 14"/>
                <a:gd name="T12" fmla="*/ 3 w 26"/>
                <a:gd name="T13" fmla="*/ 5 h 14"/>
                <a:gd name="T14" fmla="*/ 6 w 26"/>
                <a:gd name="T15" fmla="*/ 7 h 14"/>
                <a:gd name="T16" fmla="*/ 8 w 26"/>
                <a:gd name="T17" fmla="*/ 7 h 14"/>
                <a:gd name="T18" fmla="*/ 14 w 26"/>
                <a:gd name="T19" fmla="*/ 0 h 14"/>
                <a:gd name="T20" fmla="*/ 19 w 26"/>
                <a:gd name="T21" fmla="*/ 6 h 14"/>
                <a:gd name="T22" fmla="*/ 20 w 26"/>
                <a:gd name="T23" fmla="*/ 7 h 14"/>
                <a:gd name="T24" fmla="*/ 21 w 26"/>
                <a:gd name="T25" fmla="*/ 7 h 14"/>
                <a:gd name="T26" fmla="*/ 23 w 26"/>
                <a:gd name="T27" fmla="*/ 5 h 14"/>
                <a:gd name="T28" fmla="*/ 24 w 26"/>
                <a:gd name="T29" fmla="*/ 4 h 14"/>
                <a:gd name="T30" fmla="*/ 25 w 26"/>
                <a:gd name="T31" fmla="*/ 5 h 14"/>
                <a:gd name="T32" fmla="*/ 26 w 26"/>
                <a:gd name="T33" fmla="*/ 5 h 14"/>
                <a:gd name="T34" fmla="*/ 26 w 26"/>
                <a:gd name="T35" fmla="*/ 8 h 14"/>
                <a:gd name="T36" fmla="*/ 21 w 26"/>
                <a:gd name="T37" fmla="*/ 13 h 14"/>
                <a:gd name="T38" fmla="*/ 19 w 26"/>
                <a:gd name="T39" fmla="*/ 14 h 14"/>
                <a:gd name="T40" fmla="*/ 18 w 26"/>
                <a:gd name="T41" fmla="*/ 13 h 14"/>
                <a:gd name="T42" fmla="*/ 15 w 26"/>
                <a:gd name="T43" fmla="*/ 9 h 14"/>
                <a:gd name="T44" fmla="*/ 14 w 26"/>
                <a:gd name="T45" fmla="*/ 8 h 14"/>
                <a:gd name="T46" fmla="*/ 12 w 26"/>
                <a:gd name="T47" fmla="*/ 9 h 14"/>
                <a:gd name="T48" fmla="*/ 9 w 26"/>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4">
                  <a:moveTo>
                    <a:pt x="9" y="13"/>
                  </a:moveTo>
                  <a:cubicBezTo>
                    <a:pt x="8" y="14"/>
                    <a:pt x="7" y="14"/>
                    <a:pt x="7" y="13"/>
                  </a:cubicBezTo>
                  <a:cubicBezTo>
                    <a:pt x="0" y="8"/>
                    <a:pt x="0" y="8"/>
                    <a:pt x="0" y="8"/>
                  </a:cubicBezTo>
                  <a:cubicBezTo>
                    <a:pt x="0" y="8"/>
                    <a:pt x="0" y="7"/>
                    <a:pt x="0" y="6"/>
                  </a:cubicBezTo>
                  <a:cubicBezTo>
                    <a:pt x="1" y="5"/>
                    <a:pt x="1" y="5"/>
                    <a:pt x="1" y="5"/>
                  </a:cubicBezTo>
                  <a:cubicBezTo>
                    <a:pt x="1" y="5"/>
                    <a:pt x="2" y="5"/>
                    <a:pt x="2" y="5"/>
                  </a:cubicBezTo>
                  <a:cubicBezTo>
                    <a:pt x="2" y="5"/>
                    <a:pt x="3" y="5"/>
                    <a:pt x="3" y="5"/>
                  </a:cubicBezTo>
                  <a:cubicBezTo>
                    <a:pt x="6" y="7"/>
                    <a:pt x="6" y="7"/>
                    <a:pt x="6" y="7"/>
                  </a:cubicBezTo>
                  <a:cubicBezTo>
                    <a:pt x="7" y="8"/>
                    <a:pt x="8" y="8"/>
                    <a:pt x="8" y="7"/>
                  </a:cubicBezTo>
                  <a:cubicBezTo>
                    <a:pt x="8" y="7"/>
                    <a:pt x="12" y="2"/>
                    <a:pt x="14" y="0"/>
                  </a:cubicBezTo>
                  <a:cubicBezTo>
                    <a:pt x="16" y="4"/>
                    <a:pt x="19" y="6"/>
                    <a:pt x="19" y="6"/>
                  </a:cubicBezTo>
                  <a:cubicBezTo>
                    <a:pt x="19" y="7"/>
                    <a:pt x="19" y="7"/>
                    <a:pt x="20" y="7"/>
                  </a:cubicBezTo>
                  <a:cubicBezTo>
                    <a:pt x="20" y="7"/>
                    <a:pt x="21" y="7"/>
                    <a:pt x="21" y="7"/>
                  </a:cubicBezTo>
                  <a:cubicBezTo>
                    <a:pt x="23" y="5"/>
                    <a:pt x="23" y="5"/>
                    <a:pt x="23" y="5"/>
                  </a:cubicBezTo>
                  <a:cubicBezTo>
                    <a:pt x="23" y="4"/>
                    <a:pt x="23" y="4"/>
                    <a:pt x="24" y="4"/>
                  </a:cubicBezTo>
                  <a:cubicBezTo>
                    <a:pt x="24" y="4"/>
                    <a:pt x="24" y="4"/>
                    <a:pt x="25" y="5"/>
                  </a:cubicBezTo>
                  <a:cubicBezTo>
                    <a:pt x="26" y="5"/>
                    <a:pt x="26" y="5"/>
                    <a:pt x="26" y="5"/>
                  </a:cubicBezTo>
                  <a:cubicBezTo>
                    <a:pt x="26" y="6"/>
                    <a:pt x="26" y="7"/>
                    <a:pt x="26" y="8"/>
                  </a:cubicBezTo>
                  <a:cubicBezTo>
                    <a:pt x="21" y="13"/>
                    <a:pt x="21" y="13"/>
                    <a:pt x="21" y="13"/>
                  </a:cubicBezTo>
                  <a:cubicBezTo>
                    <a:pt x="20" y="14"/>
                    <a:pt x="20" y="14"/>
                    <a:pt x="19" y="14"/>
                  </a:cubicBezTo>
                  <a:cubicBezTo>
                    <a:pt x="19" y="14"/>
                    <a:pt x="18" y="14"/>
                    <a:pt x="18" y="13"/>
                  </a:cubicBezTo>
                  <a:cubicBezTo>
                    <a:pt x="15" y="9"/>
                    <a:pt x="15" y="9"/>
                    <a:pt x="15" y="9"/>
                  </a:cubicBezTo>
                  <a:cubicBezTo>
                    <a:pt x="15" y="8"/>
                    <a:pt x="14" y="8"/>
                    <a:pt x="14" y="8"/>
                  </a:cubicBezTo>
                  <a:cubicBezTo>
                    <a:pt x="13" y="8"/>
                    <a:pt x="13" y="8"/>
                    <a:pt x="12" y="9"/>
                  </a:cubicBezTo>
                  <a:lnTo>
                    <a:pt x="9" y="1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71" name="TextBox 70">
            <a:extLst>
              <a:ext uri="{FF2B5EF4-FFF2-40B4-BE49-F238E27FC236}">
                <a16:creationId xmlns:a16="http://schemas.microsoft.com/office/drawing/2014/main" id="{8DBE8A45-4CF3-CBC1-D970-B3EA59DD378C}"/>
              </a:ext>
            </a:extLst>
          </p:cNvPr>
          <p:cNvSpPr txBox="1"/>
          <p:nvPr/>
        </p:nvSpPr>
        <p:spPr>
          <a:xfrm>
            <a:off x="10144406" y="3965180"/>
            <a:ext cx="18979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Target aesthetic use to drive increased sales momentum in US</a:t>
            </a:r>
          </a:p>
        </p:txBody>
      </p:sp>
      <p:grpSp>
        <p:nvGrpSpPr>
          <p:cNvPr id="72" name="Group 71">
            <a:extLst>
              <a:ext uri="{FF2B5EF4-FFF2-40B4-BE49-F238E27FC236}">
                <a16:creationId xmlns:a16="http://schemas.microsoft.com/office/drawing/2014/main" id="{FAE5395D-71B8-BE5B-98AA-854FDE850807}"/>
              </a:ext>
            </a:extLst>
          </p:cNvPr>
          <p:cNvGrpSpPr/>
          <p:nvPr/>
        </p:nvGrpSpPr>
        <p:grpSpPr>
          <a:xfrm>
            <a:off x="9819557" y="4708914"/>
            <a:ext cx="556139" cy="518459"/>
            <a:chOff x="1062038" y="942975"/>
            <a:chExt cx="679450" cy="633413"/>
          </a:xfrm>
        </p:grpSpPr>
        <p:sp>
          <p:nvSpPr>
            <p:cNvPr id="73" name="Freeform 197">
              <a:extLst>
                <a:ext uri="{FF2B5EF4-FFF2-40B4-BE49-F238E27FC236}">
                  <a16:creationId xmlns:a16="http://schemas.microsoft.com/office/drawing/2014/main" id="{35883FE4-CE19-C7B6-45E4-8BB147F654D6}"/>
                </a:ext>
              </a:extLst>
            </p:cNvPr>
            <p:cNvSpPr>
              <a:spLocks/>
            </p:cNvSpPr>
            <p:nvPr/>
          </p:nvSpPr>
          <p:spPr bwMode="auto">
            <a:xfrm>
              <a:off x="1062038"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1" y="65"/>
                    <a:pt x="56" y="32"/>
                  </a:cubicBezTo>
                  <a:cubicBezTo>
                    <a:pt x="102" y="0"/>
                    <a:pt x="167" y="9"/>
                    <a:pt x="200" y="53"/>
                  </a:cubicBezTo>
                  <a:cubicBezTo>
                    <a:pt x="234" y="96"/>
                    <a:pt x="220" y="153"/>
                    <a:pt x="174" y="185"/>
                  </a:cubicBezTo>
                  <a:cubicBezTo>
                    <a:pt x="128" y="218"/>
                    <a:pt x="68"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74" name="Freeform 198">
              <a:extLst>
                <a:ext uri="{FF2B5EF4-FFF2-40B4-BE49-F238E27FC236}">
                  <a16:creationId xmlns:a16="http://schemas.microsoft.com/office/drawing/2014/main" id="{72B14E0F-71E9-E95F-4C19-A1EE818A805D}"/>
                </a:ext>
              </a:extLst>
            </p:cNvPr>
            <p:cNvSpPr>
              <a:spLocks/>
            </p:cNvSpPr>
            <p:nvPr/>
          </p:nvSpPr>
          <p:spPr bwMode="auto">
            <a:xfrm>
              <a:off x="1285876" y="1082675"/>
              <a:ext cx="225425" cy="285750"/>
            </a:xfrm>
            <a:custGeom>
              <a:avLst/>
              <a:gdLst>
                <a:gd name="T0" fmla="*/ 78 w 78"/>
                <a:gd name="T1" fmla="*/ 39 h 98"/>
                <a:gd name="T2" fmla="*/ 39 w 78"/>
                <a:gd name="T3" fmla="*/ 0 h 98"/>
                <a:gd name="T4" fmla="*/ 0 w 78"/>
                <a:gd name="T5" fmla="*/ 39 h 98"/>
                <a:gd name="T6" fmla="*/ 24 w 78"/>
                <a:gd name="T7" fmla="*/ 93 h 98"/>
                <a:gd name="T8" fmla="*/ 25 w 78"/>
                <a:gd name="T9" fmla="*/ 94 h 98"/>
                <a:gd name="T10" fmla="*/ 25 w 78"/>
                <a:gd name="T11" fmla="*/ 97 h 98"/>
                <a:gd name="T12" fmla="*/ 26 w 78"/>
                <a:gd name="T13" fmla="*/ 98 h 98"/>
                <a:gd name="T14" fmla="*/ 50 w 78"/>
                <a:gd name="T15" fmla="*/ 98 h 98"/>
                <a:gd name="T16" fmla="*/ 52 w 78"/>
                <a:gd name="T17" fmla="*/ 97 h 98"/>
                <a:gd name="T18" fmla="*/ 52 w 78"/>
                <a:gd name="T19" fmla="*/ 94 h 98"/>
                <a:gd name="T20" fmla="*/ 52 w 78"/>
                <a:gd name="T21" fmla="*/ 93 h 98"/>
                <a:gd name="T22" fmla="*/ 78 w 78"/>
                <a:gd name="T23"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78" y="39"/>
                  </a:moveTo>
                  <a:cubicBezTo>
                    <a:pt x="78" y="18"/>
                    <a:pt x="60" y="0"/>
                    <a:pt x="39" y="0"/>
                  </a:cubicBezTo>
                  <a:cubicBezTo>
                    <a:pt x="17" y="0"/>
                    <a:pt x="0" y="18"/>
                    <a:pt x="0" y="39"/>
                  </a:cubicBezTo>
                  <a:cubicBezTo>
                    <a:pt x="0" y="56"/>
                    <a:pt x="14" y="82"/>
                    <a:pt x="24" y="93"/>
                  </a:cubicBezTo>
                  <a:cubicBezTo>
                    <a:pt x="25" y="93"/>
                    <a:pt x="25" y="93"/>
                    <a:pt x="25" y="94"/>
                  </a:cubicBezTo>
                  <a:cubicBezTo>
                    <a:pt x="25" y="97"/>
                    <a:pt x="25" y="97"/>
                    <a:pt x="25" y="97"/>
                  </a:cubicBezTo>
                  <a:cubicBezTo>
                    <a:pt x="25" y="97"/>
                    <a:pt x="26" y="98"/>
                    <a:pt x="26" y="98"/>
                  </a:cubicBezTo>
                  <a:cubicBezTo>
                    <a:pt x="50" y="98"/>
                    <a:pt x="50" y="98"/>
                    <a:pt x="50" y="98"/>
                  </a:cubicBezTo>
                  <a:cubicBezTo>
                    <a:pt x="51" y="98"/>
                    <a:pt x="52" y="97"/>
                    <a:pt x="52" y="97"/>
                  </a:cubicBezTo>
                  <a:cubicBezTo>
                    <a:pt x="52" y="94"/>
                    <a:pt x="52" y="94"/>
                    <a:pt x="52" y="94"/>
                  </a:cubicBezTo>
                  <a:cubicBezTo>
                    <a:pt x="52" y="94"/>
                    <a:pt x="52" y="94"/>
                    <a:pt x="52" y="93"/>
                  </a:cubicBezTo>
                  <a:cubicBezTo>
                    <a:pt x="66" y="80"/>
                    <a:pt x="78" y="56"/>
                    <a:pt x="78"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75" name="Freeform 199">
              <a:extLst>
                <a:ext uri="{FF2B5EF4-FFF2-40B4-BE49-F238E27FC236}">
                  <a16:creationId xmlns:a16="http://schemas.microsoft.com/office/drawing/2014/main" id="{64A25EE2-73F7-B645-9009-D3DD72C7EB0A}"/>
                </a:ext>
              </a:extLst>
            </p:cNvPr>
            <p:cNvSpPr>
              <a:spLocks/>
            </p:cNvSpPr>
            <p:nvPr/>
          </p:nvSpPr>
          <p:spPr bwMode="auto">
            <a:xfrm>
              <a:off x="1355726" y="1376363"/>
              <a:ext cx="84138" cy="20638"/>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76" name="Freeform 200">
              <a:extLst>
                <a:ext uri="{FF2B5EF4-FFF2-40B4-BE49-F238E27FC236}">
                  <a16:creationId xmlns:a16="http://schemas.microsoft.com/office/drawing/2014/main" id="{CFC2A36F-27C2-7046-EBED-88EF3AE24E5D}"/>
                </a:ext>
              </a:extLst>
            </p:cNvPr>
            <p:cNvSpPr>
              <a:spLocks/>
            </p:cNvSpPr>
            <p:nvPr/>
          </p:nvSpPr>
          <p:spPr bwMode="auto">
            <a:xfrm>
              <a:off x="1355726" y="1403350"/>
              <a:ext cx="84138" cy="19050"/>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0F3F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77" name="Freeform 201">
              <a:extLst>
                <a:ext uri="{FF2B5EF4-FFF2-40B4-BE49-F238E27FC236}">
                  <a16:creationId xmlns:a16="http://schemas.microsoft.com/office/drawing/2014/main" id="{9A5A13C0-D9BA-A465-6110-23EA061A7A87}"/>
                </a:ext>
              </a:extLst>
            </p:cNvPr>
            <p:cNvSpPr>
              <a:spLocks/>
            </p:cNvSpPr>
            <p:nvPr/>
          </p:nvSpPr>
          <p:spPr bwMode="auto">
            <a:xfrm>
              <a:off x="1360488" y="1431925"/>
              <a:ext cx="69850" cy="17463"/>
            </a:xfrm>
            <a:custGeom>
              <a:avLst/>
              <a:gdLst>
                <a:gd name="T0" fmla="*/ 20 w 24"/>
                <a:gd name="T1" fmla="*/ 5 h 6"/>
                <a:gd name="T2" fmla="*/ 19 w 24"/>
                <a:gd name="T3" fmla="*/ 6 h 6"/>
                <a:gd name="T4" fmla="*/ 5 w 24"/>
                <a:gd name="T5" fmla="*/ 6 h 6"/>
                <a:gd name="T6" fmla="*/ 4 w 24"/>
                <a:gd name="T7" fmla="*/ 5 h 6"/>
                <a:gd name="T8" fmla="*/ 1 w 24"/>
                <a:gd name="T9" fmla="*/ 2 h 6"/>
                <a:gd name="T10" fmla="*/ 1 w 24"/>
                <a:gd name="T11" fmla="*/ 1 h 6"/>
                <a:gd name="T12" fmla="*/ 2 w 24"/>
                <a:gd name="T13" fmla="*/ 0 h 6"/>
                <a:gd name="T14" fmla="*/ 22 w 24"/>
                <a:gd name="T15" fmla="*/ 0 h 6"/>
                <a:gd name="T16" fmla="*/ 24 w 24"/>
                <a:gd name="T17" fmla="*/ 1 h 6"/>
                <a:gd name="T18" fmla="*/ 24 w 24"/>
                <a:gd name="T19" fmla="*/ 2 h 6"/>
                <a:gd name="T20" fmla="*/ 20 w 24"/>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6">
                  <a:moveTo>
                    <a:pt x="20" y="5"/>
                  </a:moveTo>
                  <a:cubicBezTo>
                    <a:pt x="20" y="6"/>
                    <a:pt x="20" y="6"/>
                    <a:pt x="19" y="6"/>
                  </a:cubicBezTo>
                  <a:cubicBezTo>
                    <a:pt x="5" y="6"/>
                    <a:pt x="5" y="6"/>
                    <a:pt x="5" y="6"/>
                  </a:cubicBezTo>
                  <a:cubicBezTo>
                    <a:pt x="5" y="6"/>
                    <a:pt x="5" y="6"/>
                    <a:pt x="4" y="5"/>
                  </a:cubicBezTo>
                  <a:cubicBezTo>
                    <a:pt x="1" y="2"/>
                    <a:pt x="1" y="2"/>
                    <a:pt x="1" y="2"/>
                  </a:cubicBezTo>
                  <a:cubicBezTo>
                    <a:pt x="1" y="2"/>
                    <a:pt x="0" y="1"/>
                    <a:pt x="1" y="1"/>
                  </a:cubicBezTo>
                  <a:cubicBezTo>
                    <a:pt x="1" y="0"/>
                    <a:pt x="2" y="0"/>
                    <a:pt x="2" y="0"/>
                  </a:cubicBezTo>
                  <a:cubicBezTo>
                    <a:pt x="22" y="0"/>
                    <a:pt x="22" y="0"/>
                    <a:pt x="22" y="0"/>
                  </a:cubicBezTo>
                  <a:cubicBezTo>
                    <a:pt x="23" y="0"/>
                    <a:pt x="24" y="0"/>
                    <a:pt x="24" y="1"/>
                  </a:cubicBezTo>
                  <a:cubicBezTo>
                    <a:pt x="24" y="1"/>
                    <a:pt x="24" y="2"/>
                    <a:pt x="24" y="2"/>
                  </a:cubicBezTo>
                  <a:lnTo>
                    <a:pt x="2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78" name="Freeform 202">
              <a:extLst>
                <a:ext uri="{FF2B5EF4-FFF2-40B4-BE49-F238E27FC236}">
                  <a16:creationId xmlns:a16="http://schemas.microsoft.com/office/drawing/2014/main" id="{0787FC98-6CAE-708B-B90A-4E5744F528A5}"/>
                </a:ext>
              </a:extLst>
            </p:cNvPr>
            <p:cNvSpPr>
              <a:spLocks/>
            </p:cNvSpPr>
            <p:nvPr/>
          </p:nvSpPr>
          <p:spPr bwMode="auto">
            <a:xfrm>
              <a:off x="1338263" y="1198563"/>
              <a:ext cx="49213" cy="160338"/>
            </a:xfrm>
            <a:custGeom>
              <a:avLst/>
              <a:gdLst>
                <a:gd name="T0" fmla="*/ 17 w 17"/>
                <a:gd name="T1" fmla="*/ 53 h 55"/>
                <a:gd name="T2" fmla="*/ 16 w 17"/>
                <a:gd name="T3" fmla="*/ 55 h 55"/>
                <a:gd name="T4" fmla="*/ 15 w 17"/>
                <a:gd name="T5" fmla="*/ 55 h 55"/>
                <a:gd name="T6" fmla="*/ 13 w 17"/>
                <a:gd name="T7" fmla="*/ 53 h 55"/>
                <a:gd name="T8" fmla="*/ 13 w 17"/>
                <a:gd name="T9" fmla="*/ 38 h 55"/>
                <a:gd name="T10" fmla="*/ 13 w 17"/>
                <a:gd name="T11" fmla="*/ 37 h 55"/>
                <a:gd name="T12" fmla="*/ 0 w 17"/>
                <a:gd name="T13" fmla="*/ 3 h 55"/>
                <a:gd name="T14" fmla="*/ 1 w 17"/>
                <a:gd name="T15" fmla="*/ 1 h 55"/>
                <a:gd name="T16" fmla="*/ 2 w 17"/>
                <a:gd name="T17" fmla="*/ 0 h 55"/>
                <a:gd name="T18" fmla="*/ 3 w 17"/>
                <a:gd name="T19" fmla="*/ 0 h 55"/>
                <a:gd name="T20" fmla="*/ 4 w 17"/>
                <a:gd name="T21" fmla="*/ 1 h 55"/>
                <a:gd name="T22" fmla="*/ 17 w 17"/>
                <a:gd name="T23" fmla="*/ 36 h 55"/>
                <a:gd name="T24" fmla="*/ 17 w 17"/>
                <a:gd name="T25" fmla="*/ 37 h 55"/>
                <a:gd name="T26" fmla="*/ 17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17" y="53"/>
                  </a:moveTo>
                  <a:cubicBezTo>
                    <a:pt x="17" y="54"/>
                    <a:pt x="17" y="55"/>
                    <a:pt x="16" y="55"/>
                  </a:cubicBezTo>
                  <a:cubicBezTo>
                    <a:pt x="15" y="55"/>
                    <a:pt x="15" y="55"/>
                    <a:pt x="15" y="55"/>
                  </a:cubicBezTo>
                  <a:cubicBezTo>
                    <a:pt x="14" y="55"/>
                    <a:pt x="13" y="54"/>
                    <a:pt x="13" y="53"/>
                  </a:cubicBezTo>
                  <a:cubicBezTo>
                    <a:pt x="13" y="38"/>
                    <a:pt x="13" y="38"/>
                    <a:pt x="13" y="38"/>
                  </a:cubicBezTo>
                  <a:cubicBezTo>
                    <a:pt x="13" y="37"/>
                    <a:pt x="13" y="37"/>
                    <a:pt x="13" y="37"/>
                  </a:cubicBezTo>
                  <a:cubicBezTo>
                    <a:pt x="0" y="3"/>
                    <a:pt x="0" y="3"/>
                    <a:pt x="0" y="3"/>
                  </a:cubicBezTo>
                  <a:cubicBezTo>
                    <a:pt x="0" y="2"/>
                    <a:pt x="0" y="1"/>
                    <a:pt x="1" y="1"/>
                  </a:cubicBezTo>
                  <a:cubicBezTo>
                    <a:pt x="2" y="0"/>
                    <a:pt x="2" y="0"/>
                    <a:pt x="2" y="0"/>
                  </a:cubicBezTo>
                  <a:cubicBezTo>
                    <a:pt x="2" y="0"/>
                    <a:pt x="3" y="0"/>
                    <a:pt x="3" y="0"/>
                  </a:cubicBezTo>
                  <a:cubicBezTo>
                    <a:pt x="4" y="1"/>
                    <a:pt x="4" y="1"/>
                    <a:pt x="4" y="1"/>
                  </a:cubicBezTo>
                  <a:cubicBezTo>
                    <a:pt x="17" y="36"/>
                    <a:pt x="17" y="36"/>
                    <a:pt x="17" y="36"/>
                  </a:cubicBezTo>
                  <a:cubicBezTo>
                    <a:pt x="17" y="36"/>
                    <a:pt x="17" y="37"/>
                    <a:pt x="17" y="37"/>
                  </a:cubicBezTo>
                  <a:lnTo>
                    <a:pt x="17"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79" name="Freeform 203">
              <a:extLst>
                <a:ext uri="{FF2B5EF4-FFF2-40B4-BE49-F238E27FC236}">
                  <a16:creationId xmlns:a16="http://schemas.microsoft.com/office/drawing/2014/main" id="{5FC70415-66DF-4E29-B98D-31A498031196}"/>
                </a:ext>
              </a:extLst>
            </p:cNvPr>
            <p:cNvSpPr>
              <a:spLocks/>
            </p:cNvSpPr>
            <p:nvPr/>
          </p:nvSpPr>
          <p:spPr bwMode="auto">
            <a:xfrm>
              <a:off x="1409701" y="1198563"/>
              <a:ext cx="49213" cy="160338"/>
            </a:xfrm>
            <a:custGeom>
              <a:avLst/>
              <a:gdLst>
                <a:gd name="T0" fmla="*/ 4 w 17"/>
                <a:gd name="T1" fmla="*/ 53 h 55"/>
                <a:gd name="T2" fmla="*/ 2 w 17"/>
                <a:gd name="T3" fmla="*/ 55 h 55"/>
                <a:gd name="T4" fmla="*/ 1 w 17"/>
                <a:gd name="T5" fmla="*/ 55 h 55"/>
                <a:gd name="T6" fmla="*/ 0 w 17"/>
                <a:gd name="T7" fmla="*/ 53 h 55"/>
                <a:gd name="T8" fmla="*/ 0 w 17"/>
                <a:gd name="T9" fmla="*/ 37 h 55"/>
                <a:gd name="T10" fmla="*/ 0 w 17"/>
                <a:gd name="T11" fmla="*/ 36 h 55"/>
                <a:gd name="T12" fmla="*/ 13 w 17"/>
                <a:gd name="T13" fmla="*/ 1 h 55"/>
                <a:gd name="T14" fmla="*/ 14 w 17"/>
                <a:gd name="T15" fmla="*/ 0 h 55"/>
                <a:gd name="T16" fmla="*/ 15 w 17"/>
                <a:gd name="T17" fmla="*/ 0 h 55"/>
                <a:gd name="T18" fmla="*/ 16 w 17"/>
                <a:gd name="T19" fmla="*/ 1 h 55"/>
                <a:gd name="T20" fmla="*/ 17 w 17"/>
                <a:gd name="T21" fmla="*/ 3 h 55"/>
                <a:gd name="T22" fmla="*/ 4 w 17"/>
                <a:gd name="T23" fmla="*/ 37 h 55"/>
                <a:gd name="T24" fmla="*/ 4 w 17"/>
                <a:gd name="T25" fmla="*/ 38 h 55"/>
                <a:gd name="T26" fmla="*/ 4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4" y="53"/>
                  </a:moveTo>
                  <a:cubicBezTo>
                    <a:pt x="4" y="54"/>
                    <a:pt x="3" y="55"/>
                    <a:pt x="2" y="55"/>
                  </a:cubicBezTo>
                  <a:cubicBezTo>
                    <a:pt x="1" y="55"/>
                    <a:pt x="1" y="55"/>
                    <a:pt x="1" y="55"/>
                  </a:cubicBezTo>
                  <a:cubicBezTo>
                    <a:pt x="0" y="55"/>
                    <a:pt x="0" y="54"/>
                    <a:pt x="0" y="53"/>
                  </a:cubicBezTo>
                  <a:cubicBezTo>
                    <a:pt x="0" y="37"/>
                    <a:pt x="0" y="37"/>
                    <a:pt x="0" y="37"/>
                  </a:cubicBezTo>
                  <a:cubicBezTo>
                    <a:pt x="0" y="37"/>
                    <a:pt x="0" y="36"/>
                    <a:pt x="0" y="36"/>
                  </a:cubicBezTo>
                  <a:cubicBezTo>
                    <a:pt x="13" y="1"/>
                    <a:pt x="13" y="1"/>
                    <a:pt x="13" y="1"/>
                  </a:cubicBezTo>
                  <a:cubicBezTo>
                    <a:pt x="13" y="1"/>
                    <a:pt x="13" y="1"/>
                    <a:pt x="14" y="0"/>
                  </a:cubicBezTo>
                  <a:cubicBezTo>
                    <a:pt x="14" y="0"/>
                    <a:pt x="15" y="0"/>
                    <a:pt x="15" y="0"/>
                  </a:cubicBezTo>
                  <a:cubicBezTo>
                    <a:pt x="16" y="1"/>
                    <a:pt x="16" y="1"/>
                    <a:pt x="16" y="1"/>
                  </a:cubicBezTo>
                  <a:cubicBezTo>
                    <a:pt x="17" y="1"/>
                    <a:pt x="17" y="2"/>
                    <a:pt x="17" y="3"/>
                  </a:cubicBezTo>
                  <a:cubicBezTo>
                    <a:pt x="4" y="37"/>
                    <a:pt x="4" y="37"/>
                    <a:pt x="4" y="37"/>
                  </a:cubicBezTo>
                  <a:cubicBezTo>
                    <a:pt x="4" y="37"/>
                    <a:pt x="4" y="37"/>
                    <a:pt x="4" y="38"/>
                  </a:cubicBezTo>
                  <a:lnTo>
                    <a:pt x="4"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sp>
          <p:nvSpPr>
            <p:cNvPr id="80" name="Freeform 204">
              <a:extLst>
                <a:ext uri="{FF2B5EF4-FFF2-40B4-BE49-F238E27FC236}">
                  <a16:creationId xmlns:a16="http://schemas.microsoft.com/office/drawing/2014/main" id="{736AF988-F072-7C32-A634-B68DFA6AEF2B}"/>
                </a:ext>
              </a:extLst>
            </p:cNvPr>
            <p:cNvSpPr>
              <a:spLocks/>
            </p:cNvSpPr>
            <p:nvPr/>
          </p:nvSpPr>
          <p:spPr bwMode="auto">
            <a:xfrm>
              <a:off x="1360488" y="1176338"/>
              <a:ext cx="76200" cy="39688"/>
            </a:xfrm>
            <a:custGeom>
              <a:avLst/>
              <a:gdLst>
                <a:gd name="T0" fmla="*/ 9 w 26"/>
                <a:gd name="T1" fmla="*/ 13 h 14"/>
                <a:gd name="T2" fmla="*/ 7 w 26"/>
                <a:gd name="T3" fmla="*/ 13 h 14"/>
                <a:gd name="T4" fmla="*/ 0 w 26"/>
                <a:gd name="T5" fmla="*/ 8 h 14"/>
                <a:gd name="T6" fmla="*/ 0 w 26"/>
                <a:gd name="T7" fmla="*/ 6 h 14"/>
                <a:gd name="T8" fmla="*/ 1 w 26"/>
                <a:gd name="T9" fmla="*/ 5 h 14"/>
                <a:gd name="T10" fmla="*/ 2 w 26"/>
                <a:gd name="T11" fmla="*/ 5 h 14"/>
                <a:gd name="T12" fmla="*/ 3 w 26"/>
                <a:gd name="T13" fmla="*/ 5 h 14"/>
                <a:gd name="T14" fmla="*/ 6 w 26"/>
                <a:gd name="T15" fmla="*/ 7 h 14"/>
                <a:gd name="T16" fmla="*/ 8 w 26"/>
                <a:gd name="T17" fmla="*/ 7 h 14"/>
                <a:gd name="T18" fmla="*/ 14 w 26"/>
                <a:gd name="T19" fmla="*/ 0 h 14"/>
                <a:gd name="T20" fmla="*/ 19 w 26"/>
                <a:gd name="T21" fmla="*/ 6 h 14"/>
                <a:gd name="T22" fmla="*/ 20 w 26"/>
                <a:gd name="T23" fmla="*/ 7 h 14"/>
                <a:gd name="T24" fmla="*/ 21 w 26"/>
                <a:gd name="T25" fmla="*/ 7 h 14"/>
                <a:gd name="T26" fmla="*/ 23 w 26"/>
                <a:gd name="T27" fmla="*/ 5 h 14"/>
                <a:gd name="T28" fmla="*/ 24 w 26"/>
                <a:gd name="T29" fmla="*/ 4 h 14"/>
                <a:gd name="T30" fmla="*/ 25 w 26"/>
                <a:gd name="T31" fmla="*/ 5 h 14"/>
                <a:gd name="T32" fmla="*/ 26 w 26"/>
                <a:gd name="T33" fmla="*/ 5 h 14"/>
                <a:gd name="T34" fmla="*/ 26 w 26"/>
                <a:gd name="T35" fmla="*/ 8 h 14"/>
                <a:gd name="T36" fmla="*/ 21 w 26"/>
                <a:gd name="T37" fmla="*/ 13 h 14"/>
                <a:gd name="T38" fmla="*/ 19 w 26"/>
                <a:gd name="T39" fmla="*/ 14 h 14"/>
                <a:gd name="T40" fmla="*/ 18 w 26"/>
                <a:gd name="T41" fmla="*/ 13 h 14"/>
                <a:gd name="T42" fmla="*/ 15 w 26"/>
                <a:gd name="T43" fmla="*/ 9 h 14"/>
                <a:gd name="T44" fmla="*/ 14 w 26"/>
                <a:gd name="T45" fmla="*/ 8 h 14"/>
                <a:gd name="T46" fmla="*/ 12 w 26"/>
                <a:gd name="T47" fmla="*/ 9 h 14"/>
                <a:gd name="T48" fmla="*/ 9 w 26"/>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4">
                  <a:moveTo>
                    <a:pt x="9" y="13"/>
                  </a:moveTo>
                  <a:cubicBezTo>
                    <a:pt x="8" y="14"/>
                    <a:pt x="7" y="14"/>
                    <a:pt x="7" y="13"/>
                  </a:cubicBezTo>
                  <a:cubicBezTo>
                    <a:pt x="0" y="8"/>
                    <a:pt x="0" y="8"/>
                    <a:pt x="0" y="8"/>
                  </a:cubicBezTo>
                  <a:cubicBezTo>
                    <a:pt x="0" y="8"/>
                    <a:pt x="0" y="7"/>
                    <a:pt x="0" y="6"/>
                  </a:cubicBezTo>
                  <a:cubicBezTo>
                    <a:pt x="1" y="5"/>
                    <a:pt x="1" y="5"/>
                    <a:pt x="1" y="5"/>
                  </a:cubicBezTo>
                  <a:cubicBezTo>
                    <a:pt x="1" y="5"/>
                    <a:pt x="2" y="5"/>
                    <a:pt x="2" y="5"/>
                  </a:cubicBezTo>
                  <a:cubicBezTo>
                    <a:pt x="2" y="5"/>
                    <a:pt x="3" y="5"/>
                    <a:pt x="3" y="5"/>
                  </a:cubicBezTo>
                  <a:cubicBezTo>
                    <a:pt x="6" y="7"/>
                    <a:pt x="6" y="7"/>
                    <a:pt x="6" y="7"/>
                  </a:cubicBezTo>
                  <a:cubicBezTo>
                    <a:pt x="7" y="8"/>
                    <a:pt x="8" y="8"/>
                    <a:pt x="8" y="7"/>
                  </a:cubicBezTo>
                  <a:cubicBezTo>
                    <a:pt x="8" y="7"/>
                    <a:pt x="12" y="2"/>
                    <a:pt x="14" y="0"/>
                  </a:cubicBezTo>
                  <a:cubicBezTo>
                    <a:pt x="16" y="4"/>
                    <a:pt x="19" y="6"/>
                    <a:pt x="19" y="6"/>
                  </a:cubicBezTo>
                  <a:cubicBezTo>
                    <a:pt x="19" y="7"/>
                    <a:pt x="19" y="7"/>
                    <a:pt x="20" y="7"/>
                  </a:cubicBezTo>
                  <a:cubicBezTo>
                    <a:pt x="20" y="7"/>
                    <a:pt x="21" y="7"/>
                    <a:pt x="21" y="7"/>
                  </a:cubicBezTo>
                  <a:cubicBezTo>
                    <a:pt x="23" y="5"/>
                    <a:pt x="23" y="5"/>
                    <a:pt x="23" y="5"/>
                  </a:cubicBezTo>
                  <a:cubicBezTo>
                    <a:pt x="23" y="4"/>
                    <a:pt x="23" y="4"/>
                    <a:pt x="24" y="4"/>
                  </a:cubicBezTo>
                  <a:cubicBezTo>
                    <a:pt x="24" y="4"/>
                    <a:pt x="24" y="4"/>
                    <a:pt x="25" y="5"/>
                  </a:cubicBezTo>
                  <a:cubicBezTo>
                    <a:pt x="26" y="5"/>
                    <a:pt x="26" y="5"/>
                    <a:pt x="26" y="5"/>
                  </a:cubicBezTo>
                  <a:cubicBezTo>
                    <a:pt x="26" y="6"/>
                    <a:pt x="26" y="7"/>
                    <a:pt x="26" y="8"/>
                  </a:cubicBezTo>
                  <a:cubicBezTo>
                    <a:pt x="21" y="13"/>
                    <a:pt x="21" y="13"/>
                    <a:pt x="21" y="13"/>
                  </a:cubicBezTo>
                  <a:cubicBezTo>
                    <a:pt x="20" y="14"/>
                    <a:pt x="20" y="14"/>
                    <a:pt x="19" y="14"/>
                  </a:cubicBezTo>
                  <a:cubicBezTo>
                    <a:pt x="19" y="14"/>
                    <a:pt x="18" y="14"/>
                    <a:pt x="18" y="13"/>
                  </a:cubicBezTo>
                  <a:cubicBezTo>
                    <a:pt x="15" y="9"/>
                    <a:pt x="15" y="9"/>
                    <a:pt x="15" y="9"/>
                  </a:cubicBezTo>
                  <a:cubicBezTo>
                    <a:pt x="15" y="8"/>
                    <a:pt x="14" y="8"/>
                    <a:pt x="14" y="8"/>
                  </a:cubicBezTo>
                  <a:cubicBezTo>
                    <a:pt x="13" y="8"/>
                    <a:pt x="13" y="8"/>
                    <a:pt x="12" y="9"/>
                  </a:cubicBezTo>
                  <a:lnTo>
                    <a:pt x="9" y="1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81" name="TextBox 80">
            <a:extLst>
              <a:ext uri="{FF2B5EF4-FFF2-40B4-BE49-F238E27FC236}">
                <a16:creationId xmlns:a16="http://schemas.microsoft.com/office/drawing/2014/main" id="{C00B9C5E-4DEB-4A41-1434-ABF883AAB35F}"/>
              </a:ext>
            </a:extLst>
          </p:cNvPr>
          <p:cNvSpPr txBox="1"/>
          <p:nvPr/>
        </p:nvSpPr>
        <p:spPr>
          <a:xfrm>
            <a:off x="10144406" y="5171313"/>
            <a:ext cx="18979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Ubuntu"/>
                <a:ea typeface="+mn-ea"/>
                <a:cs typeface="+mn-cs"/>
              </a:rPr>
              <a:t>Personalized rare disease engagement and advocacy strategy</a:t>
            </a:r>
          </a:p>
        </p:txBody>
      </p:sp>
    </p:spTree>
    <p:extLst>
      <p:ext uri="{BB962C8B-B14F-4D97-AF65-F5344CB8AC3E}">
        <p14:creationId xmlns:p14="http://schemas.microsoft.com/office/powerpoint/2010/main" val="1802471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3BFDA72A-0065-C12C-9B4B-82D321ED69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89232" y="4069645"/>
            <a:ext cx="8645770" cy="3363534"/>
          </a:xfrm>
          <a:prstGeom prst="rect">
            <a:avLst/>
          </a:prstGeom>
        </p:spPr>
      </p:pic>
      <p:sp>
        <p:nvSpPr>
          <p:cNvPr id="2" name="Date Placeholder 1">
            <a:extLst>
              <a:ext uri="{FF2B5EF4-FFF2-40B4-BE49-F238E27FC236}">
                <a16:creationId xmlns:a16="http://schemas.microsoft.com/office/drawing/2014/main" id="{4ED253D6-C111-2409-9799-1B6B62DACD98}"/>
              </a:ext>
            </a:extLst>
          </p:cNvPr>
          <p:cNvSpPr>
            <a:spLocks noGrp="1"/>
          </p:cNvSpPr>
          <p:nvPr>
            <p:ph type="dt" sz="half" idx="4294967295"/>
          </p:nvPr>
        </p:nvSpPr>
        <p:spPr>
          <a:xfrm>
            <a:off x="9192344" y="6650661"/>
            <a:ext cx="2119242" cy="123111"/>
          </a:xfrm>
          <a:prstGeom prst="rect">
            <a:avLst/>
          </a:prstGeom>
        </p:spPr>
        <p:txBody>
          <a:bodyPr wrap="none" lIns="0" tIns="0" rIns="0" bIns="0" anchor="ctr" anchorCtr="0">
            <a:noAutofit/>
          </a:bodyPr>
          <a:lstStyle>
            <a:defPPr>
              <a:defRPr lang="pt-PT"/>
            </a:defPPr>
            <a:lvl1pPr marL="0" algn="l" defTabSz="914400" rtl="0" eaLnBrk="1" latinLnBrk="0" hangingPunct="1">
              <a:defRPr lang="de-DE" sz="800" kern="1200" smtClean="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FFFFFF">
                    <a:lumMod val="65000"/>
                  </a:srgbClr>
                </a:solidFill>
                <a:effectLst/>
                <a:uLnTx/>
                <a:uFillTx/>
                <a:latin typeface="Ubuntu"/>
                <a:ea typeface="+mn-ea"/>
                <a:cs typeface="+mn-cs"/>
              </a:rPr>
              <a:t>© Capgemini Invent 2024. All rights reserved.</a:t>
            </a:r>
            <a:endParaRPr kumimoji="0" lang="en-US" sz="800" b="0" i="0" u="none" strike="noStrike" kern="1200" cap="none" spc="0" normalizeH="0" baseline="0" noProof="0">
              <a:ln>
                <a:noFill/>
              </a:ln>
              <a:solidFill>
                <a:prstClr val="white">
                  <a:lumMod val="65000"/>
                </a:prstClr>
              </a:solidFill>
              <a:effectLst/>
              <a:uLnTx/>
              <a:uFillTx/>
              <a:latin typeface="Ubuntu"/>
              <a:ea typeface="+mn-ea"/>
              <a:cs typeface="+mn-cs"/>
            </a:endParaRPr>
          </a:p>
        </p:txBody>
      </p:sp>
      <p:sp>
        <p:nvSpPr>
          <p:cNvPr id="3" name="Slide Number Placeholder 2">
            <a:extLst>
              <a:ext uri="{FF2B5EF4-FFF2-40B4-BE49-F238E27FC236}">
                <a16:creationId xmlns:a16="http://schemas.microsoft.com/office/drawing/2014/main" id="{B4527B72-64CC-839D-EBC0-771EAC80796B}"/>
              </a:ext>
            </a:extLst>
          </p:cNvPr>
          <p:cNvSpPr>
            <a:spLocks noGrp="1"/>
          </p:cNvSpPr>
          <p:nvPr>
            <p:ph type="sldNum" sz="quarter" idx="4294967295"/>
          </p:nvPr>
        </p:nvSpPr>
        <p:spPr>
          <a:xfrm>
            <a:off x="11407951" y="6650661"/>
            <a:ext cx="232665" cy="123111"/>
          </a:xfrm>
          <a:prstGeom prst="rect">
            <a:avLst/>
          </a:prstGeom>
        </p:spPr>
        <p:txBody>
          <a:bodyPr wrap="square" lIns="0" tIns="0" rIns="0" bIns="0" anchor="ctr" anchorCtr="0">
            <a:spAutoFit/>
          </a:bodyPr>
          <a:lstStyle>
            <a:defPPr>
              <a:defRPr lang="pt-PT"/>
            </a:defPPr>
            <a:lvl1pPr marL="0" algn="l" defTabSz="914400" rtl="0" eaLnBrk="1" latinLnBrk="0" hangingPunct="1">
              <a:defRPr lang="de-DE" sz="800" kern="1200" smtClean="0">
                <a:solidFill>
                  <a:schemeClr val="bg1">
                    <a:lumMod val="6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D9A5160-6218-4E5A-B9E6-B93E3DAE377C}" type="slidenum">
              <a:rPr kumimoji="0" lang="en-US" sz="800" b="0" i="0" u="none" strike="noStrike" kern="1200" cap="none" spc="0" normalizeH="0" baseline="0" noProof="0" smtClean="0">
                <a:ln>
                  <a:noFill/>
                </a:ln>
                <a:solidFill>
                  <a:srgbClr val="FFFFFF">
                    <a:lumMod val="65000"/>
                  </a:srgbClr>
                </a:solidFill>
                <a:effectLst/>
                <a:uLnTx/>
                <a:uFillTx/>
                <a:latin typeface="Ubuntu"/>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prstClr val="white">
                  <a:lumMod val="65000"/>
                </a:prstClr>
              </a:solidFill>
              <a:effectLst/>
              <a:uLnTx/>
              <a:uFillTx/>
              <a:latin typeface="Ubuntu"/>
              <a:ea typeface="+mn-ea"/>
              <a:cs typeface="Arial" panose="020B0604020202020204" pitchFamily="34" charset="0"/>
            </a:endParaRPr>
          </a:p>
        </p:txBody>
      </p:sp>
      <p:sp>
        <p:nvSpPr>
          <p:cNvPr id="4" name="Title 3">
            <a:extLst>
              <a:ext uri="{FF2B5EF4-FFF2-40B4-BE49-F238E27FC236}">
                <a16:creationId xmlns:a16="http://schemas.microsoft.com/office/drawing/2014/main" id="{8216E40F-6A4F-A538-A671-480EBB815E9E}"/>
              </a:ext>
            </a:extLst>
          </p:cNvPr>
          <p:cNvSpPr>
            <a:spLocks noGrp="1"/>
          </p:cNvSpPr>
          <p:nvPr>
            <p:ph type="title"/>
          </p:nvPr>
        </p:nvSpPr>
        <p:spPr>
          <a:xfrm>
            <a:off x="359514" y="0"/>
            <a:ext cx="11472971" cy="647345"/>
          </a:xfrm>
        </p:spPr>
        <p:txBody>
          <a:bodyPr/>
          <a:lstStyle/>
          <a:p>
            <a:r>
              <a:rPr lang="en-US" sz="2700"/>
              <a:t>Proactively identify patients at risk of delays in prescription approval</a:t>
            </a:r>
          </a:p>
        </p:txBody>
      </p:sp>
      <p:sp>
        <p:nvSpPr>
          <p:cNvPr id="5" name="Rectangle 4">
            <a:extLst>
              <a:ext uri="{FF2B5EF4-FFF2-40B4-BE49-F238E27FC236}">
                <a16:creationId xmlns:a16="http://schemas.microsoft.com/office/drawing/2014/main" id="{AF8D43DA-49E0-E678-191E-4FB8B69D615C}"/>
              </a:ext>
            </a:extLst>
          </p:cNvPr>
          <p:cNvSpPr/>
          <p:nvPr/>
        </p:nvSpPr>
        <p:spPr>
          <a:xfrm>
            <a:off x="359514" y="833997"/>
            <a:ext cx="11048437" cy="1483427"/>
          </a:xfrm>
          <a:prstGeom prst="rect">
            <a:avLst/>
          </a:prstGeom>
          <a:solidFill>
            <a:schemeClr val="accent3">
              <a:lumMod val="75000"/>
            </a:schemeClr>
          </a:solidFill>
          <a:ln w="19050" cap="flat" cmpd="sng" algn="ctr">
            <a:noFill/>
            <a:prstDash val="solid"/>
            <a:miter lim="800000"/>
          </a:ln>
          <a:effectLst/>
        </p:spPr>
        <p:txBody>
          <a:bodyPr rtlCol="0" anchor="t"/>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Ubuntu"/>
                <a:ea typeface="+mn-ea"/>
                <a:cs typeface="+mn-cs"/>
              </a:rPr>
              <a:t>Use AI to proactively </a:t>
            </a:r>
            <a:r>
              <a:rPr kumimoji="0" lang="en-US" sz="1400" b="1" i="0" u="none" strike="noStrike" kern="0" cap="none" spc="0" normalizeH="0" baseline="0" noProof="0">
                <a:ln>
                  <a:noFill/>
                </a:ln>
                <a:solidFill>
                  <a:prstClr val="white"/>
                </a:solidFill>
                <a:effectLst/>
                <a:uLnTx/>
                <a:uFillTx/>
                <a:latin typeface="Ubuntu"/>
                <a:ea typeface="+mn-ea"/>
                <a:cs typeface="+mn-cs"/>
              </a:rPr>
              <a:t>identify patients who are at risk of not getting their prescriptions </a:t>
            </a:r>
            <a:r>
              <a:rPr kumimoji="0" lang="en-US" sz="1400" b="0" i="0" u="none" strike="noStrike" kern="0" cap="none" spc="0" normalizeH="0" baseline="0" noProof="0">
                <a:ln>
                  <a:noFill/>
                </a:ln>
                <a:solidFill>
                  <a:prstClr val="white"/>
                </a:solidFill>
                <a:effectLst/>
                <a:uLnTx/>
                <a:uFillTx/>
                <a:latin typeface="Ubuntu"/>
                <a:ea typeface="+mn-ea"/>
                <a:cs typeface="+mn-cs"/>
              </a:rPr>
              <a:t>approved in a timely manner. </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Ubuntu"/>
                <a:ea typeface="+mn-ea"/>
                <a:cs typeface="+mn-cs"/>
              </a:rPr>
              <a:t>To assess HCP, patient, and payor data to </a:t>
            </a:r>
            <a:r>
              <a:rPr kumimoji="0" lang="en-US" sz="1400" b="1" i="0" u="none" strike="noStrike" kern="0" cap="none" spc="0" normalizeH="0" baseline="0" noProof="0">
                <a:ln>
                  <a:noFill/>
                </a:ln>
                <a:solidFill>
                  <a:prstClr val="white"/>
                </a:solidFill>
                <a:effectLst/>
                <a:uLnTx/>
                <a:uFillTx/>
                <a:latin typeface="Ubuntu"/>
                <a:ea typeface="+mn-ea"/>
                <a:cs typeface="+mn-cs"/>
              </a:rPr>
              <a:t>find intervention opportunities </a:t>
            </a:r>
            <a:r>
              <a:rPr kumimoji="0" lang="en-US" sz="1400" b="0" i="0" u="none" strike="noStrike" kern="0" cap="none" spc="0" normalizeH="0" baseline="0" noProof="0">
                <a:ln>
                  <a:noFill/>
                </a:ln>
                <a:solidFill>
                  <a:prstClr val="white"/>
                </a:solidFill>
                <a:effectLst/>
                <a:uLnTx/>
                <a:uFillTx/>
                <a:latin typeface="Ubuntu"/>
                <a:ea typeface="+mn-ea"/>
                <a:cs typeface="+mn-cs"/>
              </a:rPr>
              <a:t>facilitating a </a:t>
            </a:r>
            <a:r>
              <a:rPr kumimoji="0" lang="en-US" sz="1400" b="1" i="0" u="none" strike="noStrike" kern="0" cap="none" spc="0" normalizeH="0" baseline="0" noProof="0">
                <a:ln>
                  <a:noFill/>
                </a:ln>
                <a:solidFill>
                  <a:prstClr val="white"/>
                </a:solidFill>
                <a:effectLst/>
                <a:uLnTx/>
                <a:uFillTx/>
                <a:latin typeface="Ubuntu"/>
                <a:ea typeface="+mn-ea"/>
                <a:cs typeface="+mn-cs"/>
              </a:rPr>
              <a:t>more successful patient journey</a:t>
            </a:r>
            <a:r>
              <a:rPr kumimoji="0" lang="en-US" sz="1400" b="0" i="0" u="none" strike="noStrike" kern="0" cap="none" spc="0" normalizeH="0" baseline="0" noProof="0">
                <a:ln>
                  <a:noFill/>
                </a:ln>
                <a:solidFill>
                  <a:prstClr val="white"/>
                </a:solidFill>
                <a:effectLst/>
                <a:uLnTx/>
                <a:uFillTx/>
                <a:latin typeface="Ubuntu"/>
                <a:ea typeface="+mn-ea"/>
                <a:cs typeface="+mn-cs"/>
              </a:rPr>
              <a:t> between prescription and pickup</a:t>
            </a:r>
          </a:p>
        </p:txBody>
      </p:sp>
      <p:sp>
        <p:nvSpPr>
          <p:cNvPr id="6" name="Text Placeholder 7">
            <a:extLst>
              <a:ext uri="{FF2B5EF4-FFF2-40B4-BE49-F238E27FC236}">
                <a16:creationId xmlns:a16="http://schemas.microsoft.com/office/drawing/2014/main" id="{D0DF80BB-CF54-6EE5-61FE-BA4BAAC39FA2}"/>
              </a:ext>
            </a:extLst>
          </p:cNvPr>
          <p:cNvSpPr txBox="1">
            <a:spLocks/>
          </p:cNvSpPr>
          <p:nvPr/>
        </p:nvSpPr>
        <p:spPr>
          <a:xfrm>
            <a:off x="1410739" y="2032809"/>
            <a:ext cx="1024968" cy="228971"/>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Ubuntu Medium"/>
                <a:ea typeface="+mn-ea"/>
                <a:cs typeface="+mn-cs"/>
              </a:rPr>
              <a:t>Rx written</a:t>
            </a:r>
          </a:p>
        </p:txBody>
      </p:sp>
      <p:sp>
        <p:nvSpPr>
          <p:cNvPr id="7" name="Text Placeholder 7">
            <a:extLst>
              <a:ext uri="{FF2B5EF4-FFF2-40B4-BE49-F238E27FC236}">
                <a16:creationId xmlns:a16="http://schemas.microsoft.com/office/drawing/2014/main" id="{D26662C0-9426-C40C-C6CC-9C4DF8DAB61F}"/>
              </a:ext>
            </a:extLst>
          </p:cNvPr>
          <p:cNvSpPr txBox="1">
            <a:spLocks/>
          </p:cNvSpPr>
          <p:nvPr/>
        </p:nvSpPr>
        <p:spPr>
          <a:xfrm>
            <a:off x="9274832" y="2062043"/>
            <a:ext cx="1032148" cy="204145"/>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Ubuntu Medium"/>
                <a:ea typeface="+mn-ea"/>
                <a:cs typeface="+mn-cs"/>
              </a:rPr>
              <a:t>Rx fulfilled</a:t>
            </a:r>
          </a:p>
        </p:txBody>
      </p:sp>
      <p:grpSp>
        <p:nvGrpSpPr>
          <p:cNvPr id="8" name="Group 7">
            <a:extLst>
              <a:ext uri="{FF2B5EF4-FFF2-40B4-BE49-F238E27FC236}">
                <a16:creationId xmlns:a16="http://schemas.microsoft.com/office/drawing/2014/main" id="{77FF13C8-C1ED-C4F7-52AD-B64512768CDF}"/>
              </a:ext>
            </a:extLst>
          </p:cNvPr>
          <p:cNvGrpSpPr/>
          <p:nvPr/>
        </p:nvGrpSpPr>
        <p:grpSpPr>
          <a:xfrm>
            <a:off x="9574219" y="1716361"/>
            <a:ext cx="236461" cy="331499"/>
            <a:chOff x="708940" y="3865549"/>
            <a:chExt cx="315281" cy="441999"/>
          </a:xfrm>
        </p:grpSpPr>
        <p:sp>
          <p:nvSpPr>
            <p:cNvPr id="9" name="Rectangle 1026">
              <a:extLst>
                <a:ext uri="{FF2B5EF4-FFF2-40B4-BE49-F238E27FC236}">
                  <a16:creationId xmlns:a16="http://schemas.microsoft.com/office/drawing/2014/main" id="{D61BDC04-8B8E-AE0E-759B-DF3091DF8829}"/>
                </a:ext>
              </a:extLst>
            </p:cNvPr>
            <p:cNvSpPr/>
            <p:nvPr/>
          </p:nvSpPr>
          <p:spPr>
            <a:xfrm>
              <a:off x="780089" y="3868715"/>
              <a:ext cx="244132" cy="438823"/>
            </a:xfrm>
            <a:custGeom>
              <a:avLst/>
              <a:gdLst>
                <a:gd name="connsiteX0" fmla="*/ 0 w 234607"/>
                <a:gd name="connsiteY0" fmla="*/ 0 h 441998"/>
                <a:gd name="connsiteX1" fmla="*/ 234607 w 234607"/>
                <a:gd name="connsiteY1" fmla="*/ 0 h 441998"/>
                <a:gd name="connsiteX2" fmla="*/ 234607 w 234607"/>
                <a:gd name="connsiteY2" fmla="*/ 441998 h 441998"/>
                <a:gd name="connsiteX3" fmla="*/ 0 w 234607"/>
                <a:gd name="connsiteY3" fmla="*/ 441998 h 441998"/>
                <a:gd name="connsiteX4" fmla="*/ 0 w 234607"/>
                <a:gd name="connsiteY4" fmla="*/ 0 h 441998"/>
                <a:gd name="connsiteX0" fmla="*/ 0 w 234607"/>
                <a:gd name="connsiteY0" fmla="*/ 0 h 441998"/>
                <a:gd name="connsiteX1" fmla="*/ 212382 w 234607"/>
                <a:gd name="connsiteY1" fmla="*/ 3175 h 441998"/>
                <a:gd name="connsiteX2" fmla="*/ 234607 w 234607"/>
                <a:gd name="connsiteY2" fmla="*/ 441998 h 441998"/>
                <a:gd name="connsiteX3" fmla="*/ 0 w 234607"/>
                <a:gd name="connsiteY3" fmla="*/ 441998 h 441998"/>
                <a:gd name="connsiteX4" fmla="*/ 0 w 234607"/>
                <a:gd name="connsiteY4" fmla="*/ 0 h 441998"/>
                <a:gd name="connsiteX0" fmla="*/ 0 w 234607"/>
                <a:gd name="connsiteY0" fmla="*/ 0 h 441998"/>
                <a:gd name="connsiteX1" fmla="*/ 196507 w 234607"/>
                <a:gd name="connsiteY1" fmla="*/ 6350 h 441998"/>
                <a:gd name="connsiteX2" fmla="*/ 234607 w 234607"/>
                <a:gd name="connsiteY2" fmla="*/ 441998 h 441998"/>
                <a:gd name="connsiteX3" fmla="*/ 0 w 234607"/>
                <a:gd name="connsiteY3" fmla="*/ 441998 h 441998"/>
                <a:gd name="connsiteX4" fmla="*/ 0 w 234607"/>
                <a:gd name="connsiteY4" fmla="*/ 0 h 441998"/>
                <a:gd name="connsiteX0" fmla="*/ 0 w 244132"/>
                <a:gd name="connsiteY0" fmla="*/ 3175 h 435648"/>
                <a:gd name="connsiteX1" fmla="*/ 206032 w 244132"/>
                <a:gd name="connsiteY1" fmla="*/ 0 h 435648"/>
                <a:gd name="connsiteX2" fmla="*/ 244132 w 244132"/>
                <a:gd name="connsiteY2" fmla="*/ 435648 h 435648"/>
                <a:gd name="connsiteX3" fmla="*/ 9525 w 244132"/>
                <a:gd name="connsiteY3" fmla="*/ 435648 h 435648"/>
                <a:gd name="connsiteX4" fmla="*/ 0 w 244132"/>
                <a:gd name="connsiteY4" fmla="*/ 3175 h 435648"/>
                <a:gd name="connsiteX0" fmla="*/ 0 w 244132"/>
                <a:gd name="connsiteY0" fmla="*/ 6350 h 438823"/>
                <a:gd name="connsiteX1" fmla="*/ 215557 w 244132"/>
                <a:gd name="connsiteY1" fmla="*/ 0 h 438823"/>
                <a:gd name="connsiteX2" fmla="*/ 244132 w 244132"/>
                <a:gd name="connsiteY2" fmla="*/ 438823 h 438823"/>
                <a:gd name="connsiteX3" fmla="*/ 9525 w 244132"/>
                <a:gd name="connsiteY3" fmla="*/ 438823 h 438823"/>
                <a:gd name="connsiteX4" fmla="*/ 0 w 244132"/>
                <a:gd name="connsiteY4" fmla="*/ 6350 h 43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32" h="438823">
                  <a:moveTo>
                    <a:pt x="0" y="6350"/>
                  </a:moveTo>
                  <a:lnTo>
                    <a:pt x="215557" y="0"/>
                  </a:lnTo>
                  <a:lnTo>
                    <a:pt x="244132" y="438823"/>
                  </a:lnTo>
                  <a:lnTo>
                    <a:pt x="9525" y="438823"/>
                  </a:lnTo>
                  <a:lnTo>
                    <a:pt x="0" y="6350"/>
                  </a:lnTo>
                  <a:close/>
                </a:path>
              </a:pathLst>
            </a:custGeom>
            <a:solidFill>
              <a:sysClr val="window" lastClr="FFFFFF">
                <a:lumMod val="85000"/>
              </a:sysClr>
            </a:solidFill>
            <a:ln w="6350" cap="flat" cmpd="sng" algn="ctr">
              <a:solidFill>
                <a:sysClr val="window" lastClr="FFFFFF">
                  <a:lumMod val="50000"/>
                </a:sys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 name="Rectangle 1024">
              <a:extLst>
                <a:ext uri="{FF2B5EF4-FFF2-40B4-BE49-F238E27FC236}">
                  <a16:creationId xmlns:a16="http://schemas.microsoft.com/office/drawing/2014/main" id="{FD8A194B-458F-4FD9-3E8D-AEF449AA09F1}"/>
                </a:ext>
              </a:extLst>
            </p:cNvPr>
            <p:cNvSpPr/>
            <p:nvPr/>
          </p:nvSpPr>
          <p:spPr>
            <a:xfrm>
              <a:off x="735639" y="3865549"/>
              <a:ext cx="234607" cy="441999"/>
            </a:xfrm>
            <a:custGeom>
              <a:avLst/>
              <a:gdLst>
                <a:gd name="connsiteX0" fmla="*/ 0 w 234607"/>
                <a:gd name="connsiteY0" fmla="*/ 0 h 441998"/>
                <a:gd name="connsiteX1" fmla="*/ 234607 w 234607"/>
                <a:gd name="connsiteY1" fmla="*/ 0 h 441998"/>
                <a:gd name="connsiteX2" fmla="*/ 234607 w 234607"/>
                <a:gd name="connsiteY2" fmla="*/ 441998 h 441998"/>
                <a:gd name="connsiteX3" fmla="*/ 0 w 234607"/>
                <a:gd name="connsiteY3" fmla="*/ 441998 h 441998"/>
                <a:gd name="connsiteX4" fmla="*/ 0 w 234607"/>
                <a:gd name="connsiteY4" fmla="*/ 0 h 441998"/>
                <a:gd name="connsiteX0" fmla="*/ 31750 w 234607"/>
                <a:gd name="connsiteY0" fmla="*/ 0 h 441998"/>
                <a:gd name="connsiteX1" fmla="*/ 234607 w 234607"/>
                <a:gd name="connsiteY1" fmla="*/ 0 h 441998"/>
                <a:gd name="connsiteX2" fmla="*/ 234607 w 234607"/>
                <a:gd name="connsiteY2" fmla="*/ 441998 h 441998"/>
                <a:gd name="connsiteX3" fmla="*/ 0 w 234607"/>
                <a:gd name="connsiteY3" fmla="*/ 441998 h 441998"/>
                <a:gd name="connsiteX4" fmla="*/ 31750 w 234607"/>
                <a:gd name="connsiteY4" fmla="*/ 0 h 441998"/>
                <a:gd name="connsiteX0" fmla="*/ 15875 w 234607"/>
                <a:gd name="connsiteY0" fmla="*/ 3175 h 441998"/>
                <a:gd name="connsiteX1" fmla="*/ 234607 w 234607"/>
                <a:gd name="connsiteY1" fmla="*/ 0 h 441998"/>
                <a:gd name="connsiteX2" fmla="*/ 234607 w 234607"/>
                <a:gd name="connsiteY2" fmla="*/ 441998 h 441998"/>
                <a:gd name="connsiteX3" fmla="*/ 0 w 234607"/>
                <a:gd name="connsiteY3" fmla="*/ 441998 h 441998"/>
                <a:gd name="connsiteX4" fmla="*/ 15875 w 234607"/>
                <a:gd name="connsiteY4" fmla="*/ 3175 h 441998"/>
                <a:gd name="connsiteX0" fmla="*/ 31750 w 234607"/>
                <a:gd name="connsiteY0" fmla="*/ 3175 h 441998"/>
                <a:gd name="connsiteX1" fmla="*/ 234607 w 234607"/>
                <a:gd name="connsiteY1" fmla="*/ 0 h 441998"/>
                <a:gd name="connsiteX2" fmla="*/ 234607 w 234607"/>
                <a:gd name="connsiteY2" fmla="*/ 441998 h 441998"/>
                <a:gd name="connsiteX3" fmla="*/ 0 w 234607"/>
                <a:gd name="connsiteY3" fmla="*/ 441998 h 441998"/>
                <a:gd name="connsiteX4" fmla="*/ 31750 w 234607"/>
                <a:gd name="connsiteY4" fmla="*/ 3175 h 441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7" h="441998">
                  <a:moveTo>
                    <a:pt x="31750" y="3175"/>
                  </a:moveTo>
                  <a:lnTo>
                    <a:pt x="234607" y="0"/>
                  </a:lnTo>
                  <a:lnTo>
                    <a:pt x="234607" y="441998"/>
                  </a:lnTo>
                  <a:lnTo>
                    <a:pt x="0" y="441998"/>
                  </a:lnTo>
                  <a:lnTo>
                    <a:pt x="31750" y="3175"/>
                  </a:lnTo>
                  <a:close/>
                </a:path>
              </a:pathLst>
            </a:custGeom>
            <a:solidFill>
              <a:sysClr val="window" lastClr="FFFFFF">
                <a:lumMod val="95000"/>
              </a:sysClr>
            </a:solidFill>
            <a:ln w="6350" cap="flat" cmpd="sng" algn="ctr">
              <a:solidFill>
                <a:sysClr val="window" lastClr="FFFFFF">
                  <a:lumMod val="50000"/>
                </a:sys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 name="Text Placeholder 7">
              <a:extLst>
                <a:ext uri="{FF2B5EF4-FFF2-40B4-BE49-F238E27FC236}">
                  <a16:creationId xmlns:a16="http://schemas.microsoft.com/office/drawing/2014/main" id="{08379E5C-4234-03CF-AC0E-640E77D81012}"/>
                </a:ext>
              </a:extLst>
            </p:cNvPr>
            <p:cNvSpPr txBox="1">
              <a:spLocks/>
            </p:cNvSpPr>
            <p:nvPr/>
          </p:nvSpPr>
          <p:spPr>
            <a:xfrm>
              <a:off x="708940" y="4004775"/>
              <a:ext cx="288004" cy="168124"/>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prstClr val="black">
                      <a:lumMod val="50000"/>
                      <a:lumOff val="50000"/>
                    </a:prstClr>
                  </a:solidFill>
                  <a:effectLst/>
                  <a:uLnTx/>
                  <a:uFillTx/>
                  <a:latin typeface="Aptos" panose="02110004020202020204"/>
                  <a:ea typeface="+mn-ea"/>
                  <a:cs typeface="+mn-cs"/>
                </a:rPr>
                <a:t>Rx</a:t>
              </a:r>
            </a:p>
          </p:txBody>
        </p:sp>
        <p:cxnSp>
          <p:nvCxnSpPr>
            <p:cNvPr id="16" name="Straight Connector 15">
              <a:extLst>
                <a:ext uri="{FF2B5EF4-FFF2-40B4-BE49-F238E27FC236}">
                  <a16:creationId xmlns:a16="http://schemas.microsoft.com/office/drawing/2014/main" id="{0F464F2B-2C62-F529-70B4-409F62CDCC63}"/>
                </a:ext>
              </a:extLst>
            </p:cNvPr>
            <p:cNvCxnSpPr>
              <a:cxnSpLocks/>
            </p:cNvCxnSpPr>
            <p:nvPr/>
          </p:nvCxnSpPr>
          <p:spPr>
            <a:xfrm>
              <a:off x="765993" y="3925719"/>
              <a:ext cx="201168" cy="0"/>
            </a:xfrm>
            <a:prstGeom prst="line">
              <a:avLst/>
            </a:prstGeom>
            <a:noFill/>
            <a:ln w="6350" cap="flat" cmpd="sng" algn="ctr">
              <a:solidFill>
                <a:sysClr val="windowText" lastClr="000000">
                  <a:lumMod val="50000"/>
                  <a:lumOff val="50000"/>
                </a:sysClr>
              </a:solidFill>
              <a:prstDash val="solid"/>
              <a:miter lim="800000"/>
            </a:ln>
            <a:effectLst/>
          </p:spPr>
        </p:cxnSp>
      </p:grpSp>
      <p:cxnSp>
        <p:nvCxnSpPr>
          <p:cNvPr id="18" name="Straight Arrow Connector 17">
            <a:extLst>
              <a:ext uri="{FF2B5EF4-FFF2-40B4-BE49-F238E27FC236}">
                <a16:creationId xmlns:a16="http://schemas.microsoft.com/office/drawing/2014/main" id="{25CFBB30-45D9-7B7D-1343-501F1B67C625}"/>
              </a:ext>
            </a:extLst>
          </p:cNvPr>
          <p:cNvCxnSpPr>
            <a:cxnSpLocks/>
          </p:cNvCxnSpPr>
          <p:nvPr/>
        </p:nvCxnSpPr>
        <p:spPr>
          <a:xfrm flipV="1">
            <a:off x="2175640" y="1917278"/>
            <a:ext cx="7278554" cy="0"/>
          </a:xfrm>
          <a:prstGeom prst="straightConnector1">
            <a:avLst/>
          </a:prstGeom>
          <a:noFill/>
          <a:ln w="12700" cap="flat" cmpd="sng" algn="ctr">
            <a:solidFill>
              <a:sysClr val="window" lastClr="FFFFFF"/>
            </a:solidFill>
            <a:prstDash val="dash"/>
            <a:miter lim="800000"/>
            <a:tailEnd type="triangle"/>
          </a:ln>
          <a:effectLst/>
        </p:spPr>
      </p:cxnSp>
      <p:grpSp>
        <p:nvGrpSpPr>
          <p:cNvPr id="19" name="Group 18">
            <a:extLst>
              <a:ext uri="{FF2B5EF4-FFF2-40B4-BE49-F238E27FC236}">
                <a16:creationId xmlns:a16="http://schemas.microsoft.com/office/drawing/2014/main" id="{829EA136-93DB-E905-9FC1-A9B07AB17046}"/>
              </a:ext>
            </a:extLst>
          </p:cNvPr>
          <p:cNvGrpSpPr/>
          <p:nvPr/>
        </p:nvGrpSpPr>
        <p:grpSpPr>
          <a:xfrm>
            <a:off x="1778281" y="1691011"/>
            <a:ext cx="245554" cy="323336"/>
            <a:chOff x="619768" y="3876423"/>
            <a:chExt cx="327405" cy="431115"/>
          </a:xfrm>
        </p:grpSpPr>
        <p:sp>
          <p:nvSpPr>
            <p:cNvPr id="22" name="Folded Corner 46">
              <a:extLst>
                <a:ext uri="{FF2B5EF4-FFF2-40B4-BE49-F238E27FC236}">
                  <a16:creationId xmlns:a16="http://schemas.microsoft.com/office/drawing/2014/main" id="{7B7041D2-C151-58C9-8DAF-78710BF632AE}"/>
                </a:ext>
              </a:extLst>
            </p:cNvPr>
            <p:cNvSpPr/>
            <p:nvPr/>
          </p:nvSpPr>
          <p:spPr>
            <a:xfrm>
              <a:off x="619768" y="3876423"/>
              <a:ext cx="327405" cy="431115"/>
            </a:xfrm>
            <a:prstGeom prst="foldedCorner">
              <a:avLst/>
            </a:prstGeom>
            <a:solidFill>
              <a:sysClr val="window" lastClr="FFFFFF">
                <a:lumMod val="95000"/>
              </a:sysClr>
            </a:solidFill>
            <a:ln w="6350" cap="flat" cmpd="sng" algn="ctr">
              <a:solidFill>
                <a:sysClr val="window" lastClr="FFFFFF">
                  <a:lumMod val="50000"/>
                </a:sys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23" name="Group 22">
              <a:extLst>
                <a:ext uri="{FF2B5EF4-FFF2-40B4-BE49-F238E27FC236}">
                  <a16:creationId xmlns:a16="http://schemas.microsoft.com/office/drawing/2014/main" id="{CED75C55-0C6B-30C3-1093-8CA16FCB1447}"/>
                </a:ext>
              </a:extLst>
            </p:cNvPr>
            <p:cNvGrpSpPr/>
            <p:nvPr/>
          </p:nvGrpSpPr>
          <p:grpSpPr>
            <a:xfrm>
              <a:off x="670380" y="3960690"/>
              <a:ext cx="219861" cy="212725"/>
              <a:chOff x="352110" y="3915807"/>
              <a:chExt cx="203890" cy="212725"/>
            </a:xfrm>
          </p:grpSpPr>
          <p:cxnSp>
            <p:nvCxnSpPr>
              <p:cNvPr id="25" name="Straight Connector 24">
                <a:extLst>
                  <a:ext uri="{FF2B5EF4-FFF2-40B4-BE49-F238E27FC236}">
                    <a16:creationId xmlns:a16="http://schemas.microsoft.com/office/drawing/2014/main" id="{5453C5D3-087B-3873-FE56-874651B8BBE7}"/>
                  </a:ext>
                </a:extLst>
              </p:cNvPr>
              <p:cNvCxnSpPr/>
              <p:nvPr/>
            </p:nvCxnSpPr>
            <p:spPr>
              <a:xfrm>
                <a:off x="352110" y="3969782"/>
                <a:ext cx="203890" cy="0"/>
              </a:xfrm>
              <a:prstGeom prst="line">
                <a:avLst/>
              </a:prstGeom>
              <a:noFill/>
              <a:ln w="6350" cap="flat" cmpd="sng" algn="ctr">
                <a:solidFill>
                  <a:sysClr val="window" lastClr="FFFFFF">
                    <a:lumMod val="50000"/>
                  </a:sysClr>
                </a:solidFill>
                <a:prstDash val="solid"/>
                <a:miter lim="800000"/>
              </a:ln>
              <a:effectLst/>
            </p:spPr>
          </p:cxnSp>
          <p:cxnSp>
            <p:nvCxnSpPr>
              <p:cNvPr id="26" name="Straight Connector 25">
                <a:extLst>
                  <a:ext uri="{FF2B5EF4-FFF2-40B4-BE49-F238E27FC236}">
                    <a16:creationId xmlns:a16="http://schemas.microsoft.com/office/drawing/2014/main" id="{9C0947F4-C327-F34A-D24E-9FDA5C0F8E0F}"/>
                  </a:ext>
                </a:extLst>
              </p:cNvPr>
              <p:cNvCxnSpPr/>
              <p:nvPr/>
            </p:nvCxnSpPr>
            <p:spPr>
              <a:xfrm>
                <a:off x="352110" y="4022699"/>
                <a:ext cx="203890" cy="0"/>
              </a:xfrm>
              <a:prstGeom prst="line">
                <a:avLst/>
              </a:prstGeom>
              <a:noFill/>
              <a:ln w="6350" cap="flat" cmpd="sng" algn="ctr">
                <a:solidFill>
                  <a:sysClr val="window" lastClr="FFFFFF">
                    <a:lumMod val="50000"/>
                  </a:sysClr>
                </a:solidFill>
                <a:prstDash val="solid"/>
                <a:miter lim="800000"/>
              </a:ln>
              <a:effectLst/>
            </p:spPr>
          </p:cxnSp>
          <p:cxnSp>
            <p:nvCxnSpPr>
              <p:cNvPr id="27" name="Straight Connector 26">
                <a:extLst>
                  <a:ext uri="{FF2B5EF4-FFF2-40B4-BE49-F238E27FC236}">
                    <a16:creationId xmlns:a16="http://schemas.microsoft.com/office/drawing/2014/main" id="{8A6A5A3C-61C5-8497-7782-335F97CDFA27}"/>
                  </a:ext>
                </a:extLst>
              </p:cNvPr>
              <p:cNvCxnSpPr/>
              <p:nvPr/>
            </p:nvCxnSpPr>
            <p:spPr>
              <a:xfrm>
                <a:off x="352110" y="4075616"/>
                <a:ext cx="203890" cy="0"/>
              </a:xfrm>
              <a:prstGeom prst="line">
                <a:avLst/>
              </a:prstGeom>
              <a:noFill/>
              <a:ln w="6350" cap="flat" cmpd="sng" algn="ctr">
                <a:solidFill>
                  <a:sysClr val="window" lastClr="FFFFFF">
                    <a:lumMod val="50000"/>
                  </a:sysClr>
                </a:solidFill>
                <a:prstDash val="solid"/>
                <a:miter lim="800000"/>
              </a:ln>
              <a:effectLst/>
            </p:spPr>
          </p:cxnSp>
          <p:cxnSp>
            <p:nvCxnSpPr>
              <p:cNvPr id="28" name="Straight Connector 27">
                <a:extLst>
                  <a:ext uri="{FF2B5EF4-FFF2-40B4-BE49-F238E27FC236}">
                    <a16:creationId xmlns:a16="http://schemas.microsoft.com/office/drawing/2014/main" id="{7F361E8F-16EE-19D9-CD84-014CFA9854B7}"/>
                  </a:ext>
                </a:extLst>
              </p:cNvPr>
              <p:cNvCxnSpPr/>
              <p:nvPr/>
            </p:nvCxnSpPr>
            <p:spPr>
              <a:xfrm>
                <a:off x="352110" y="4128532"/>
                <a:ext cx="203890" cy="0"/>
              </a:xfrm>
              <a:prstGeom prst="line">
                <a:avLst/>
              </a:prstGeom>
              <a:noFill/>
              <a:ln w="6350" cap="flat" cmpd="sng" algn="ctr">
                <a:solidFill>
                  <a:sysClr val="window" lastClr="FFFFFF">
                    <a:lumMod val="50000"/>
                  </a:sysClr>
                </a:solidFill>
                <a:prstDash val="solid"/>
                <a:miter lim="800000"/>
              </a:ln>
              <a:effectLst/>
            </p:spPr>
          </p:cxnSp>
          <p:cxnSp>
            <p:nvCxnSpPr>
              <p:cNvPr id="29" name="Straight Connector 28">
                <a:extLst>
                  <a:ext uri="{FF2B5EF4-FFF2-40B4-BE49-F238E27FC236}">
                    <a16:creationId xmlns:a16="http://schemas.microsoft.com/office/drawing/2014/main" id="{0FE5650B-4379-CF11-F12E-887F1D73FC96}"/>
                  </a:ext>
                </a:extLst>
              </p:cNvPr>
              <p:cNvCxnSpPr>
                <a:cxnSpLocks/>
              </p:cNvCxnSpPr>
              <p:nvPr/>
            </p:nvCxnSpPr>
            <p:spPr>
              <a:xfrm>
                <a:off x="352110" y="3915807"/>
                <a:ext cx="101945" cy="0"/>
              </a:xfrm>
              <a:prstGeom prst="line">
                <a:avLst/>
              </a:prstGeom>
              <a:noFill/>
              <a:ln w="6350" cap="flat" cmpd="sng" algn="ctr">
                <a:solidFill>
                  <a:sysClr val="window" lastClr="FFFFFF">
                    <a:lumMod val="50000"/>
                  </a:sysClr>
                </a:solidFill>
                <a:prstDash val="solid"/>
                <a:miter lim="800000"/>
              </a:ln>
              <a:effectLst/>
            </p:spPr>
          </p:cxnSp>
        </p:grpSp>
        <p:sp>
          <p:nvSpPr>
            <p:cNvPr id="24" name="Freeform 50">
              <a:extLst>
                <a:ext uri="{FF2B5EF4-FFF2-40B4-BE49-F238E27FC236}">
                  <a16:creationId xmlns:a16="http://schemas.microsoft.com/office/drawing/2014/main" id="{C080460A-0D63-1D14-95DA-2B722BA61710}"/>
                </a:ext>
              </a:extLst>
            </p:cNvPr>
            <p:cNvSpPr/>
            <p:nvPr/>
          </p:nvSpPr>
          <p:spPr>
            <a:xfrm>
              <a:off x="730920" y="4223314"/>
              <a:ext cx="156033" cy="35119"/>
            </a:xfrm>
            <a:custGeom>
              <a:avLst/>
              <a:gdLst>
                <a:gd name="connsiteX0" fmla="*/ 0 w 156033"/>
                <a:gd name="connsiteY0" fmla="*/ 35119 h 35119"/>
                <a:gd name="connsiteX1" fmla="*/ 22225 w 156033"/>
                <a:gd name="connsiteY1" fmla="*/ 19244 h 35119"/>
                <a:gd name="connsiteX2" fmla="*/ 19050 w 156033"/>
                <a:gd name="connsiteY2" fmla="*/ 6544 h 35119"/>
                <a:gd name="connsiteX3" fmla="*/ 15875 w 156033"/>
                <a:gd name="connsiteY3" fmla="*/ 31944 h 35119"/>
                <a:gd name="connsiteX4" fmla="*/ 41275 w 156033"/>
                <a:gd name="connsiteY4" fmla="*/ 25594 h 35119"/>
                <a:gd name="connsiteX5" fmla="*/ 50800 w 156033"/>
                <a:gd name="connsiteY5" fmla="*/ 19244 h 35119"/>
                <a:gd name="connsiteX6" fmla="*/ 66675 w 156033"/>
                <a:gd name="connsiteY6" fmla="*/ 194 h 35119"/>
                <a:gd name="connsiteX7" fmla="*/ 73025 w 156033"/>
                <a:gd name="connsiteY7" fmla="*/ 9719 h 35119"/>
                <a:gd name="connsiteX8" fmla="*/ 69850 w 156033"/>
                <a:gd name="connsiteY8" fmla="*/ 19244 h 35119"/>
                <a:gd name="connsiteX9" fmla="*/ 82550 w 156033"/>
                <a:gd name="connsiteY9" fmla="*/ 35119 h 35119"/>
                <a:gd name="connsiteX10" fmla="*/ 92075 w 156033"/>
                <a:gd name="connsiteY10" fmla="*/ 28769 h 35119"/>
                <a:gd name="connsiteX11" fmla="*/ 107950 w 156033"/>
                <a:gd name="connsiteY11" fmla="*/ 9719 h 35119"/>
                <a:gd name="connsiteX12" fmla="*/ 136525 w 156033"/>
                <a:gd name="connsiteY12" fmla="*/ 16069 h 35119"/>
                <a:gd name="connsiteX13" fmla="*/ 146050 w 156033"/>
                <a:gd name="connsiteY13" fmla="*/ 19244 h 35119"/>
                <a:gd name="connsiteX14" fmla="*/ 152400 w 156033"/>
                <a:gd name="connsiteY14" fmla="*/ 16069 h 3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033" h="35119">
                  <a:moveTo>
                    <a:pt x="0" y="35119"/>
                  </a:moveTo>
                  <a:cubicBezTo>
                    <a:pt x="13659" y="29655"/>
                    <a:pt x="16570" y="31969"/>
                    <a:pt x="22225" y="19244"/>
                  </a:cubicBezTo>
                  <a:cubicBezTo>
                    <a:pt x="33361" y="-5812"/>
                    <a:pt x="32104" y="-2158"/>
                    <a:pt x="19050" y="6544"/>
                  </a:cubicBezTo>
                  <a:cubicBezTo>
                    <a:pt x="4233" y="28769"/>
                    <a:pt x="0" y="21361"/>
                    <a:pt x="15875" y="31944"/>
                  </a:cubicBezTo>
                  <a:cubicBezTo>
                    <a:pt x="21913" y="30736"/>
                    <a:pt x="34766" y="28848"/>
                    <a:pt x="41275" y="25594"/>
                  </a:cubicBezTo>
                  <a:cubicBezTo>
                    <a:pt x="44688" y="23887"/>
                    <a:pt x="47625" y="21361"/>
                    <a:pt x="50800" y="19244"/>
                  </a:cubicBezTo>
                  <a:cubicBezTo>
                    <a:pt x="52716" y="16371"/>
                    <a:pt x="62601" y="194"/>
                    <a:pt x="66675" y="194"/>
                  </a:cubicBezTo>
                  <a:cubicBezTo>
                    <a:pt x="70491" y="194"/>
                    <a:pt x="70908" y="6544"/>
                    <a:pt x="73025" y="9719"/>
                  </a:cubicBezTo>
                  <a:cubicBezTo>
                    <a:pt x="71967" y="12894"/>
                    <a:pt x="69850" y="15897"/>
                    <a:pt x="69850" y="19244"/>
                  </a:cubicBezTo>
                  <a:cubicBezTo>
                    <a:pt x="69850" y="29468"/>
                    <a:pt x="75236" y="30243"/>
                    <a:pt x="82550" y="35119"/>
                  </a:cubicBezTo>
                  <a:cubicBezTo>
                    <a:pt x="85725" y="33002"/>
                    <a:pt x="89144" y="31212"/>
                    <a:pt x="92075" y="28769"/>
                  </a:cubicBezTo>
                  <a:cubicBezTo>
                    <a:pt x="101242" y="21129"/>
                    <a:pt x="101706" y="19085"/>
                    <a:pt x="107950" y="9719"/>
                  </a:cubicBezTo>
                  <a:cubicBezTo>
                    <a:pt x="129392" y="16866"/>
                    <a:pt x="102998" y="8619"/>
                    <a:pt x="136525" y="16069"/>
                  </a:cubicBezTo>
                  <a:cubicBezTo>
                    <a:pt x="139792" y="16795"/>
                    <a:pt x="142875" y="18186"/>
                    <a:pt x="146050" y="19244"/>
                  </a:cubicBezTo>
                  <a:cubicBezTo>
                    <a:pt x="156579" y="15734"/>
                    <a:pt x="158922" y="16069"/>
                    <a:pt x="152400" y="16069"/>
                  </a:cubicBezTo>
                </a:path>
              </a:pathLst>
            </a:custGeom>
            <a:noFill/>
            <a:ln w="6350" cap="flat" cmpd="sng" algn="ctr">
              <a:solidFill>
                <a:sysClr val="window" lastClr="FFFFFF">
                  <a:lumMod val="50000"/>
                </a:sysClr>
              </a:solid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30" name="Text Placeholder 7">
            <a:extLst>
              <a:ext uri="{FF2B5EF4-FFF2-40B4-BE49-F238E27FC236}">
                <a16:creationId xmlns:a16="http://schemas.microsoft.com/office/drawing/2014/main" id="{818EA418-C5D0-9F26-58E0-6CB45F2FABEE}"/>
              </a:ext>
            </a:extLst>
          </p:cNvPr>
          <p:cNvSpPr txBox="1">
            <a:spLocks/>
          </p:cNvSpPr>
          <p:nvPr/>
        </p:nvSpPr>
        <p:spPr>
          <a:xfrm>
            <a:off x="5304216" y="1903061"/>
            <a:ext cx="1134609" cy="251151"/>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Ubuntu Medium"/>
                <a:ea typeface="+mn-ea"/>
                <a:cs typeface="+mn-cs"/>
              </a:rPr>
              <a:t>Patient Journey</a:t>
            </a:r>
          </a:p>
        </p:txBody>
      </p:sp>
      <p:grpSp>
        <p:nvGrpSpPr>
          <p:cNvPr id="32" name="Group 31">
            <a:extLst>
              <a:ext uri="{FF2B5EF4-FFF2-40B4-BE49-F238E27FC236}">
                <a16:creationId xmlns:a16="http://schemas.microsoft.com/office/drawing/2014/main" id="{AFCB46D2-A549-70FD-52A0-2DAB24B77F38}"/>
              </a:ext>
            </a:extLst>
          </p:cNvPr>
          <p:cNvGrpSpPr/>
          <p:nvPr/>
        </p:nvGrpSpPr>
        <p:grpSpPr>
          <a:xfrm>
            <a:off x="406944" y="2409885"/>
            <a:ext cx="11048434" cy="833356"/>
            <a:chOff x="-229936" y="2887966"/>
            <a:chExt cx="7136062" cy="762770"/>
          </a:xfrm>
        </p:grpSpPr>
        <p:sp>
          <p:nvSpPr>
            <p:cNvPr id="33" name="Rectangle 32">
              <a:extLst>
                <a:ext uri="{FF2B5EF4-FFF2-40B4-BE49-F238E27FC236}">
                  <a16:creationId xmlns:a16="http://schemas.microsoft.com/office/drawing/2014/main" id="{933F5349-4FB0-A71E-EFB3-CAA1BC731216}"/>
                </a:ext>
              </a:extLst>
            </p:cNvPr>
            <p:cNvSpPr/>
            <p:nvPr/>
          </p:nvSpPr>
          <p:spPr>
            <a:xfrm>
              <a:off x="40186" y="3245179"/>
              <a:ext cx="6865940" cy="405557"/>
            </a:xfrm>
            <a:prstGeom prst="rect">
              <a:avLst/>
            </a:prstGeom>
            <a:solidFill>
              <a:srgbClr val="E8E8E8">
                <a:lumMod val="90000"/>
              </a:srgbClr>
            </a:solidFill>
            <a:ln w="19050" cap="flat" cmpd="sng" algn="ctr">
              <a:no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4" name="Rectangle 33">
              <a:extLst>
                <a:ext uri="{FF2B5EF4-FFF2-40B4-BE49-F238E27FC236}">
                  <a16:creationId xmlns:a16="http://schemas.microsoft.com/office/drawing/2014/main" id="{1414C922-C005-911E-824B-C000C0E20FBE}"/>
                </a:ext>
              </a:extLst>
            </p:cNvPr>
            <p:cNvSpPr/>
            <p:nvPr/>
          </p:nvSpPr>
          <p:spPr>
            <a:xfrm>
              <a:off x="-102350" y="3244770"/>
              <a:ext cx="7008476" cy="405557"/>
            </a:xfrm>
            <a:prstGeom prst="rect">
              <a:avLst/>
            </a:prstGeom>
            <a:gradFill flip="none" rotWithShape="1">
              <a:gsLst>
                <a:gs pos="0">
                  <a:srgbClr val="E8E8E8">
                    <a:shade val="30000"/>
                    <a:satMod val="115000"/>
                  </a:srgbClr>
                </a:gs>
                <a:gs pos="50000">
                  <a:srgbClr val="E8E8E8">
                    <a:shade val="67500"/>
                    <a:satMod val="115000"/>
                  </a:srgbClr>
                </a:gs>
                <a:gs pos="100000">
                  <a:srgbClr val="E8E8E8">
                    <a:shade val="100000"/>
                    <a:satMod val="115000"/>
                  </a:srgbClr>
                </a:gs>
              </a:gsLst>
              <a:lin ang="5400000" scaled="1"/>
              <a:tileRect/>
            </a:gradFill>
            <a:ln w="19050" cap="flat" cmpd="sng" algn="ctr">
              <a:no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5" name="Cube 34">
              <a:extLst>
                <a:ext uri="{FF2B5EF4-FFF2-40B4-BE49-F238E27FC236}">
                  <a16:creationId xmlns:a16="http://schemas.microsoft.com/office/drawing/2014/main" id="{D305575A-9734-BC97-6A9B-B02C81930CFA}"/>
                </a:ext>
              </a:extLst>
            </p:cNvPr>
            <p:cNvSpPr/>
            <p:nvPr/>
          </p:nvSpPr>
          <p:spPr>
            <a:xfrm>
              <a:off x="-229936" y="2998839"/>
              <a:ext cx="441595" cy="441595"/>
            </a:xfrm>
            <a:prstGeom prst="cube">
              <a:avLst/>
            </a:prstGeom>
            <a:solidFill>
              <a:srgbClr val="0070AD"/>
            </a:solidFill>
            <a:ln w="9525"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Ubuntu"/>
                <a:ea typeface="+mn-ea"/>
                <a:cs typeface="+mn-cs"/>
              </a:endParaRPr>
            </a:p>
          </p:txBody>
        </p:sp>
        <p:sp>
          <p:nvSpPr>
            <p:cNvPr id="36" name="Cube 35">
              <a:extLst>
                <a:ext uri="{FF2B5EF4-FFF2-40B4-BE49-F238E27FC236}">
                  <a16:creationId xmlns:a16="http://schemas.microsoft.com/office/drawing/2014/main" id="{4519964A-C831-F3E3-E6CE-5CE527A9A40B}"/>
                </a:ext>
              </a:extLst>
            </p:cNvPr>
            <p:cNvSpPr/>
            <p:nvPr/>
          </p:nvSpPr>
          <p:spPr>
            <a:xfrm>
              <a:off x="425242" y="2998839"/>
              <a:ext cx="441595" cy="441595"/>
            </a:xfrm>
            <a:prstGeom prst="cube">
              <a:avLst/>
            </a:prstGeom>
            <a:solidFill>
              <a:srgbClr val="0070AD"/>
            </a:solidFill>
            <a:ln w="9525"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Ubuntu"/>
                <a:ea typeface="+mn-ea"/>
                <a:cs typeface="+mn-cs"/>
              </a:endParaRPr>
            </a:p>
          </p:txBody>
        </p:sp>
        <p:sp>
          <p:nvSpPr>
            <p:cNvPr id="37" name="Cube 36">
              <a:extLst>
                <a:ext uri="{FF2B5EF4-FFF2-40B4-BE49-F238E27FC236}">
                  <a16:creationId xmlns:a16="http://schemas.microsoft.com/office/drawing/2014/main" id="{43059916-676A-42FC-48DF-358663DC1E20}"/>
                </a:ext>
              </a:extLst>
            </p:cNvPr>
            <p:cNvSpPr/>
            <p:nvPr/>
          </p:nvSpPr>
          <p:spPr>
            <a:xfrm>
              <a:off x="1080420" y="2998839"/>
              <a:ext cx="441595" cy="441595"/>
            </a:xfrm>
            <a:prstGeom prst="cube">
              <a:avLst/>
            </a:prstGeom>
            <a:solidFill>
              <a:srgbClr val="FFC000"/>
            </a:solidFill>
            <a:ln w="9525"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Ubuntu"/>
                <a:ea typeface="+mn-ea"/>
                <a:cs typeface="+mn-cs"/>
              </a:endParaRPr>
            </a:p>
          </p:txBody>
        </p:sp>
        <p:sp>
          <p:nvSpPr>
            <p:cNvPr id="38" name="Cube 37">
              <a:extLst>
                <a:ext uri="{FF2B5EF4-FFF2-40B4-BE49-F238E27FC236}">
                  <a16:creationId xmlns:a16="http://schemas.microsoft.com/office/drawing/2014/main" id="{926A557B-E529-6B7A-E868-A9FDB1F4C673}"/>
                </a:ext>
              </a:extLst>
            </p:cNvPr>
            <p:cNvSpPr/>
            <p:nvPr/>
          </p:nvSpPr>
          <p:spPr>
            <a:xfrm>
              <a:off x="2401898" y="2998839"/>
              <a:ext cx="441595" cy="441595"/>
            </a:xfrm>
            <a:prstGeom prst="cube">
              <a:avLst/>
            </a:prstGeom>
            <a:solidFill>
              <a:srgbClr val="FFC000"/>
            </a:solidFill>
            <a:ln w="9525"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Ubuntu"/>
                <a:ea typeface="+mn-ea"/>
                <a:cs typeface="+mn-cs"/>
              </a:endParaRPr>
            </a:p>
          </p:txBody>
        </p:sp>
        <p:sp>
          <p:nvSpPr>
            <p:cNvPr id="39" name="Cube 38">
              <a:extLst>
                <a:ext uri="{FF2B5EF4-FFF2-40B4-BE49-F238E27FC236}">
                  <a16:creationId xmlns:a16="http://schemas.microsoft.com/office/drawing/2014/main" id="{C82BC4F6-90D7-71AC-B4A2-70D6CAD91004}"/>
                </a:ext>
              </a:extLst>
            </p:cNvPr>
            <p:cNvSpPr/>
            <p:nvPr/>
          </p:nvSpPr>
          <p:spPr>
            <a:xfrm>
              <a:off x="3045954" y="2998839"/>
              <a:ext cx="441595" cy="441595"/>
            </a:xfrm>
            <a:prstGeom prst="cube">
              <a:avLst/>
            </a:prstGeom>
            <a:solidFill>
              <a:srgbClr val="0070AD"/>
            </a:solidFill>
            <a:ln w="9525"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a:ea typeface="+mn-ea"/>
                <a:cs typeface="+mn-cs"/>
              </a:endParaRPr>
            </a:p>
          </p:txBody>
        </p:sp>
        <p:sp>
          <p:nvSpPr>
            <p:cNvPr id="40" name="Cube 39">
              <a:extLst>
                <a:ext uri="{FF2B5EF4-FFF2-40B4-BE49-F238E27FC236}">
                  <a16:creationId xmlns:a16="http://schemas.microsoft.com/office/drawing/2014/main" id="{3552224B-855D-F39B-2B50-5596CAEBB33C}"/>
                </a:ext>
              </a:extLst>
            </p:cNvPr>
            <p:cNvSpPr/>
            <p:nvPr/>
          </p:nvSpPr>
          <p:spPr>
            <a:xfrm>
              <a:off x="4356310" y="2998839"/>
              <a:ext cx="441595" cy="441595"/>
            </a:xfrm>
            <a:prstGeom prst="cube">
              <a:avLst/>
            </a:prstGeom>
            <a:solidFill>
              <a:srgbClr val="0070AD"/>
            </a:solidFill>
            <a:ln w="9525"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Ubuntu"/>
                <a:ea typeface="+mn-ea"/>
                <a:cs typeface="+mn-cs"/>
              </a:endParaRPr>
            </a:p>
          </p:txBody>
        </p:sp>
        <p:sp>
          <p:nvSpPr>
            <p:cNvPr id="41" name="Cube 40">
              <a:extLst>
                <a:ext uri="{FF2B5EF4-FFF2-40B4-BE49-F238E27FC236}">
                  <a16:creationId xmlns:a16="http://schemas.microsoft.com/office/drawing/2014/main" id="{508C0302-A49A-FD5A-F39C-2371563217FE}"/>
                </a:ext>
              </a:extLst>
            </p:cNvPr>
            <p:cNvSpPr/>
            <p:nvPr/>
          </p:nvSpPr>
          <p:spPr>
            <a:xfrm>
              <a:off x="5011488" y="2998839"/>
              <a:ext cx="441595" cy="441595"/>
            </a:xfrm>
            <a:prstGeom prst="cube">
              <a:avLst/>
            </a:prstGeom>
            <a:solidFill>
              <a:srgbClr val="FFC000"/>
            </a:solidFill>
            <a:ln w="9525"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Ubuntu"/>
                <a:ea typeface="+mn-ea"/>
                <a:cs typeface="+mn-cs"/>
              </a:endParaRPr>
            </a:p>
          </p:txBody>
        </p:sp>
        <p:sp>
          <p:nvSpPr>
            <p:cNvPr id="42" name="Cube 41">
              <a:extLst>
                <a:ext uri="{FF2B5EF4-FFF2-40B4-BE49-F238E27FC236}">
                  <a16:creationId xmlns:a16="http://schemas.microsoft.com/office/drawing/2014/main" id="{54C14EA7-2B36-7B2B-5EE4-1EDDA1B32469}"/>
                </a:ext>
              </a:extLst>
            </p:cNvPr>
            <p:cNvSpPr/>
            <p:nvPr/>
          </p:nvSpPr>
          <p:spPr>
            <a:xfrm>
              <a:off x="6321840" y="2998839"/>
              <a:ext cx="441595" cy="441595"/>
            </a:xfrm>
            <a:prstGeom prst="cube">
              <a:avLst/>
            </a:prstGeom>
            <a:solidFill>
              <a:srgbClr val="0070AD"/>
            </a:solidFill>
            <a:ln w="9525"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a:ea typeface="+mn-ea"/>
                <a:cs typeface="+mn-cs"/>
              </a:endParaRPr>
            </a:p>
          </p:txBody>
        </p:sp>
        <p:sp>
          <p:nvSpPr>
            <p:cNvPr id="43" name="Parallelogram 42">
              <a:extLst>
                <a:ext uri="{FF2B5EF4-FFF2-40B4-BE49-F238E27FC236}">
                  <a16:creationId xmlns:a16="http://schemas.microsoft.com/office/drawing/2014/main" id="{8311A175-34AB-0FA1-D4AF-8D34AF622CA0}"/>
                </a:ext>
              </a:extLst>
            </p:cNvPr>
            <p:cNvSpPr/>
            <p:nvPr/>
          </p:nvSpPr>
          <p:spPr>
            <a:xfrm>
              <a:off x="1742681" y="3305032"/>
              <a:ext cx="422163" cy="103414"/>
            </a:xfrm>
            <a:prstGeom prst="parallelogram">
              <a:avLst>
                <a:gd name="adj" fmla="val 103731"/>
              </a:avLst>
            </a:prstGeom>
            <a:solidFill>
              <a:srgbClr val="E8E8E8">
                <a:lumMod val="50000"/>
              </a:srgbClr>
            </a:solidFill>
            <a:ln w="19050" cap="flat" cmpd="sng" algn="ctr">
              <a:no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 name="Parallelogram 43">
              <a:extLst>
                <a:ext uri="{FF2B5EF4-FFF2-40B4-BE49-F238E27FC236}">
                  <a16:creationId xmlns:a16="http://schemas.microsoft.com/office/drawing/2014/main" id="{A90646AA-B12D-2F53-E36B-748FA82F05D6}"/>
                </a:ext>
              </a:extLst>
            </p:cNvPr>
            <p:cNvSpPr/>
            <p:nvPr/>
          </p:nvSpPr>
          <p:spPr>
            <a:xfrm>
              <a:off x="5664382" y="3305032"/>
              <a:ext cx="422163" cy="103414"/>
            </a:xfrm>
            <a:prstGeom prst="parallelogram">
              <a:avLst>
                <a:gd name="adj" fmla="val 103731"/>
              </a:avLst>
            </a:prstGeom>
            <a:solidFill>
              <a:srgbClr val="E8E8E8">
                <a:lumMod val="50000"/>
              </a:srgbClr>
            </a:solidFill>
            <a:ln w="19050" cap="flat" cmpd="sng" algn="ctr">
              <a:no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5" name="Oval 44">
              <a:extLst>
                <a:ext uri="{FF2B5EF4-FFF2-40B4-BE49-F238E27FC236}">
                  <a16:creationId xmlns:a16="http://schemas.microsoft.com/office/drawing/2014/main" id="{CB1366D8-2C2B-AD1E-F13F-78BF5722F853}"/>
                </a:ext>
              </a:extLst>
            </p:cNvPr>
            <p:cNvSpPr/>
            <p:nvPr/>
          </p:nvSpPr>
          <p:spPr>
            <a:xfrm>
              <a:off x="962905" y="2887966"/>
              <a:ext cx="671837" cy="671837"/>
            </a:xfrm>
            <a:prstGeom prst="ellipse">
              <a:avLst/>
            </a:prstGeom>
            <a:noFill/>
            <a:ln w="12700" cap="flat" cmpd="sng" algn="ctr">
              <a:solidFill>
                <a:srgbClr val="C00000"/>
              </a:solidFill>
              <a:prstDash val="dash"/>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6" name="Oval 45">
              <a:extLst>
                <a:ext uri="{FF2B5EF4-FFF2-40B4-BE49-F238E27FC236}">
                  <a16:creationId xmlns:a16="http://schemas.microsoft.com/office/drawing/2014/main" id="{FECCE4FE-274A-9E1D-8C31-47571AF79852}"/>
                </a:ext>
              </a:extLst>
            </p:cNvPr>
            <p:cNvSpPr/>
            <p:nvPr/>
          </p:nvSpPr>
          <p:spPr>
            <a:xfrm>
              <a:off x="2292825" y="2887966"/>
              <a:ext cx="671837" cy="671837"/>
            </a:xfrm>
            <a:prstGeom prst="ellipse">
              <a:avLst/>
            </a:prstGeom>
            <a:noFill/>
            <a:ln w="12700" cap="flat" cmpd="sng" algn="ctr">
              <a:solidFill>
                <a:srgbClr val="C00000"/>
              </a:solidFill>
              <a:prstDash val="dash"/>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7" name="Oval 46">
              <a:extLst>
                <a:ext uri="{FF2B5EF4-FFF2-40B4-BE49-F238E27FC236}">
                  <a16:creationId xmlns:a16="http://schemas.microsoft.com/office/drawing/2014/main" id="{4586CE22-2E52-A404-4AE6-A65965CC92D9}"/>
                </a:ext>
              </a:extLst>
            </p:cNvPr>
            <p:cNvSpPr/>
            <p:nvPr/>
          </p:nvSpPr>
          <p:spPr>
            <a:xfrm>
              <a:off x="4910286" y="2887966"/>
              <a:ext cx="671837" cy="671837"/>
            </a:xfrm>
            <a:prstGeom prst="ellipse">
              <a:avLst/>
            </a:prstGeom>
            <a:noFill/>
            <a:ln w="12700" cap="flat" cmpd="sng" algn="ctr">
              <a:solidFill>
                <a:srgbClr val="C00000"/>
              </a:solidFill>
              <a:prstDash val="dash"/>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8" name="Cube 47">
              <a:extLst>
                <a:ext uri="{FF2B5EF4-FFF2-40B4-BE49-F238E27FC236}">
                  <a16:creationId xmlns:a16="http://schemas.microsoft.com/office/drawing/2014/main" id="{01CA1AF5-30A4-5B7F-FB24-312017B7988D}"/>
                </a:ext>
              </a:extLst>
            </p:cNvPr>
            <p:cNvSpPr/>
            <p:nvPr/>
          </p:nvSpPr>
          <p:spPr>
            <a:xfrm>
              <a:off x="1742681" y="2998839"/>
              <a:ext cx="441595" cy="441595"/>
            </a:xfrm>
            <a:prstGeom prst="cube">
              <a:avLst/>
            </a:prstGeom>
            <a:solidFill>
              <a:srgbClr val="C00000"/>
            </a:solidFill>
            <a:ln w="9525"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a:ea typeface="+mn-ea"/>
                <a:cs typeface="+mn-cs"/>
              </a:endParaRPr>
            </a:p>
          </p:txBody>
        </p:sp>
        <p:sp>
          <p:nvSpPr>
            <p:cNvPr id="49" name="Cube 48">
              <a:extLst>
                <a:ext uri="{FF2B5EF4-FFF2-40B4-BE49-F238E27FC236}">
                  <a16:creationId xmlns:a16="http://schemas.microsoft.com/office/drawing/2014/main" id="{15F85A05-8DAD-3410-662F-297212B908AF}"/>
                </a:ext>
              </a:extLst>
            </p:cNvPr>
            <p:cNvSpPr/>
            <p:nvPr/>
          </p:nvSpPr>
          <p:spPr>
            <a:xfrm>
              <a:off x="5666666" y="2998839"/>
              <a:ext cx="441595" cy="441595"/>
            </a:xfrm>
            <a:prstGeom prst="cube">
              <a:avLst/>
            </a:prstGeom>
            <a:solidFill>
              <a:srgbClr val="C00000"/>
            </a:solidFill>
            <a:ln w="9525"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Ubuntu"/>
                <a:ea typeface="+mn-ea"/>
                <a:cs typeface="+mn-cs"/>
              </a:endParaRPr>
            </a:p>
          </p:txBody>
        </p:sp>
        <p:sp>
          <p:nvSpPr>
            <p:cNvPr id="50" name="Text Placeholder 7">
              <a:extLst>
                <a:ext uri="{FF2B5EF4-FFF2-40B4-BE49-F238E27FC236}">
                  <a16:creationId xmlns:a16="http://schemas.microsoft.com/office/drawing/2014/main" id="{B6E5E7BE-4941-AA9C-04DD-32CD5D702355}"/>
                </a:ext>
              </a:extLst>
            </p:cNvPr>
            <p:cNvSpPr txBox="1">
              <a:spLocks/>
            </p:cNvSpPr>
            <p:nvPr/>
          </p:nvSpPr>
          <p:spPr>
            <a:xfrm>
              <a:off x="5592690" y="3114056"/>
              <a:ext cx="577693" cy="295130"/>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Ubuntu Medium"/>
                  <a:ea typeface="+mn-ea"/>
                  <a:cs typeface="+mn-cs"/>
                </a:rPr>
                <a:t>Patient</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Ubuntu Medium"/>
                  <a:ea typeface="+mn-ea"/>
                  <a:cs typeface="+mn-cs"/>
                </a:rPr>
                <a:t>Withdrawn</a:t>
              </a:r>
            </a:p>
          </p:txBody>
        </p:sp>
        <p:sp>
          <p:nvSpPr>
            <p:cNvPr id="51" name="Text Placeholder 7">
              <a:extLst>
                <a:ext uri="{FF2B5EF4-FFF2-40B4-BE49-F238E27FC236}">
                  <a16:creationId xmlns:a16="http://schemas.microsoft.com/office/drawing/2014/main" id="{E0EFB90A-32C1-1493-9B6F-E8AD7FA60197}"/>
                </a:ext>
              </a:extLst>
            </p:cNvPr>
            <p:cNvSpPr txBox="1">
              <a:spLocks/>
            </p:cNvSpPr>
            <p:nvPr/>
          </p:nvSpPr>
          <p:spPr>
            <a:xfrm>
              <a:off x="4906890" y="3114056"/>
              <a:ext cx="552279" cy="295130"/>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E2841"/>
                  </a:solidFill>
                  <a:effectLst/>
                  <a:uLnTx/>
                  <a:uFillTx/>
                  <a:latin typeface="Ubuntu Medium"/>
                  <a:ea typeface="+mn-ea"/>
                  <a:cs typeface="+mn-cs"/>
                </a:rPr>
                <a:t>Rx</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E2841"/>
                  </a:solidFill>
                  <a:effectLst/>
                  <a:uLnTx/>
                  <a:uFillTx/>
                  <a:latin typeface="Ubuntu Medium"/>
                  <a:ea typeface="+mn-ea"/>
                  <a:cs typeface="+mn-cs"/>
                </a:rPr>
                <a:t>At Risk</a:t>
              </a:r>
            </a:p>
          </p:txBody>
        </p:sp>
        <p:sp>
          <p:nvSpPr>
            <p:cNvPr id="52" name="Text Placeholder 7">
              <a:extLst>
                <a:ext uri="{FF2B5EF4-FFF2-40B4-BE49-F238E27FC236}">
                  <a16:creationId xmlns:a16="http://schemas.microsoft.com/office/drawing/2014/main" id="{F16DEF83-D1DD-6DE1-0F3F-04D6FC4F565C}"/>
                </a:ext>
              </a:extLst>
            </p:cNvPr>
            <p:cNvSpPr txBox="1">
              <a:spLocks/>
            </p:cNvSpPr>
            <p:nvPr/>
          </p:nvSpPr>
          <p:spPr>
            <a:xfrm>
              <a:off x="2297646" y="3114056"/>
              <a:ext cx="552279" cy="295130"/>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E2841"/>
                  </a:solidFill>
                  <a:effectLst/>
                  <a:uLnTx/>
                  <a:uFillTx/>
                  <a:latin typeface="Ubuntu Medium"/>
                  <a:ea typeface="+mn-ea"/>
                  <a:cs typeface="+mn-cs"/>
                </a:rPr>
                <a:t>Rx</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E2841"/>
                  </a:solidFill>
                  <a:effectLst/>
                  <a:uLnTx/>
                  <a:uFillTx/>
                  <a:latin typeface="Ubuntu Medium"/>
                  <a:ea typeface="+mn-ea"/>
                  <a:cs typeface="+mn-cs"/>
                </a:rPr>
                <a:t>At Risk</a:t>
              </a:r>
            </a:p>
          </p:txBody>
        </p:sp>
        <p:sp>
          <p:nvSpPr>
            <p:cNvPr id="53" name="Text Placeholder 7">
              <a:extLst>
                <a:ext uri="{FF2B5EF4-FFF2-40B4-BE49-F238E27FC236}">
                  <a16:creationId xmlns:a16="http://schemas.microsoft.com/office/drawing/2014/main" id="{15732B1B-616A-C7B5-0DF8-A46CBD15A353}"/>
                </a:ext>
              </a:extLst>
            </p:cNvPr>
            <p:cNvSpPr txBox="1">
              <a:spLocks/>
            </p:cNvSpPr>
            <p:nvPr/>
          </p:nvSpPr>
          <p:spPr>
            <a:xfrm>
              <a:off x="968406" y="3114056"/>
              <a:ext cx="552279" cy="295130"/>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E2841"/>
                  </a:solidFill>
                  <a:effectLst/>
                  <a:uLnTx/>
                  <a:uFillTx/>
                  <a:latin typeface="Ubuntu Medium"/>
                  <a:ea typeface="+mn-ea"/>
                  <a:cs typeface="+mn-cs"/>
                </a:rPr>
                <a:t>Rx</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E2841"/>
                  </a:solidFill>
                  <a:effectLst/>
                  <a:uLnTx/>
                  <a:uFillTx/>
                  <a:latin typeface="Ubuntu Medium"/>
                  <a:ea typeface="+mn-ea"/>
                  <a:cs typeface="+mn-cs"/>
                </a:rPr>
                <a:t>At Risk</a:t>
              </a:r>
            </a:p>
          </p:txBody>
        </p:sp>
        <p:sp>
          <p:nvSpPr>
            <p:cNvPr id="54" name="Text Placeholder 7">
              <a:extLst>
                <a:ext uri="{FF2B5EF4-FFF2-40B4-BE49-F238E27FC236}">
                  <a16:creationId xmlns:a16="http://schemas.microsoft.com/office/drawing/2014/main" id="{9B7E2A78-1B83-97A8-E947-4FF3D69D9425}"/>
                </a:ext>
              </a:extLst>
            </p:cNvPr>
            <p:cNvSpPr txBox="1">
              <a:spLocks/>
            </p:cNvSpPr>
            <p:nvPr/>
          </p:nvSpPr>
          <p:spPr>
            <a:xfrm>
              <a:off x="1637515" y="3114056"/>
              <a:ext cx="552279" cy="295130"/>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Ubuntu Medium"/>
                  <a:ea typeface="+mn-ea"/>
                  <a:cs typeface="+mn-cs"/>
                </a:rPr>
                <a:t>Payor</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Ubuntu Medium"/>
                  <a:ea typeface="+mn-ea"/>
                  <a:cs typeface="+mn-cs"/>
                </a:rPr>
                <a:t>Denied</a:t>
              </a:r>
            </a:p>
          </p:txBody>
        </p:sp>
        <p:sp>
          <p:nvSpPr>
            <p:cNvPr id="55" name="Text Placeholder 7">
              <a:extLst>
                <a:ext uri="{FF2B5EF4-FFF2-40B4-BE49-F238E27FC236}">
                  <a16:creationId xmlns:a16="http://schemas.microsoft.com/office/drawing/2014/main" id="{77B5201D-01E6-8626-C7CD-E4E2BC8888AC}"/>
                </a:ext>
              </a:extLst>
            </p:cNvPr>
            <p:cNvSpPr txBox="1">
              <a:spLocks/>
            </p:cNvSpPr>
            <p:nvPr/>
          </p:nvSpPr>
          <p:spPr>
            <a:xfrm>
              <a:off x="6344369" y="3114056"/>
              <a:ext cx="307937" cy="295130"/>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Ubuntu Medium"/>
                  <a:ea typeface="+mn-ea"/>
                  <a:cs typeface="+mn-cs"/>
                </a:rPr>
                <a:t>Rx</a:t>
              </a:r>
            </a:p>
          </p:txBody>
        </p:sp>
        <p:sp>
          <p:nvSpPr>
            <p:cNvPr id="56" name="Text Placeholder 7">
              <a:extLst>
                <a:ext uri="{FF2B5EF4-FFF2-40B4-BE49-F238E27FC236}">
                  <a16:creationId xmlns:a16="http://schemas.microsoft.com/office/drawing/2014/main" id="{3D143CCD-B738-DBDF-02EB-919C9E59B6A3}"/>
                </a:ext>
              </a:extLst>
            </p:cNvPr>
            <p:cNvSpPr txBox="1">
              <a:spLocks/>
            </p:cNvSpPr>
            <p:nvPr/>
          </p:nvSpPr>
          <p:spPr>
            <a:xfrm>
              <a:off x="4370845" y="3114056"/>
              <a:ext cx="307937" cy="295130"/>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Ubuntu Medium"/>
                  <a:ea typeface="+mn-ea"/>
                  <a:cs typeface="+mn-cs"/>
                </a:rPr>
                <a:t>Rx</a:t>
              </a:r>
            </a:p>
          </p:txBody>
        </p:sp>
        <p:sp>
          <p:nvSpPr>
            <p:cNvPr id="57" name="Text Placeholder 7">
              <a:extLst>
                <a:ext uri="{FF2B5EF4-FFF2-40B4-BE49-F238E27FC236}">
                  <a16:creationId xmlns:a16="http://schemas.microsoft.com/office/drawing/2014/main" id="{8424E922-6C42-DA77-684C-783B1641F80C}"/>
                </a:ext>
              </a:extLst>
            </p:cNvPr>
            <p:cNvSpPr txBox="1">
              <a:spLocks/>
            </p:cNvSpPr>
            <p:nvPr/>
          </p:nvSpPr>
          <p:spPr>
            <a:xfrm>
              <a:off x="3055161" y="3114056"/>
              <a:ext cx="307937" cy="295130"/>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Ubuntu Medium"/>
                  <a:ea typeface="+mn-ea"/>
                  <a:cs typeface="+mn-cs"/>
                </a:rPr>
                <a:t>Rx</a:t>
              </a:r>
            </a:p>
          </p:txBody>
        </p:sp>
        <p:sp>
          <p:nvSpPr>
            <p:cNvPr id="58" name="Text Placeholder 7">
              <a:extLst>
                <a:ext uri="{FF2B5EF4-FFF2-40B4-BE49-F238E27FC236}">
                  <a16:creationId xmlns:a16="http://schemas.microsoft.com/office/drawing/2014/main" id="{51CF4409-C901-F395-5CF9-5659BF2BF9E1}"/>
                </a:ext>
              </a:extLst>
            </p:cNvPr>
            <p:cNvSpPr txBox="1">
              <a:spLocks/>
            </p:cNvSpPr>
            <p:nvPr/>
          </p:nvSpPr>
          <p:spPr>
            <a:xfrm>
              <a:off x="430372" y="3114056"/>
              <a:ext cx="307937" cy="295130"/>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Ubuntu Medium"/>
                  <a:ea typeface="+mn-ea"/>
                  <a:cs typeface="+mn-cs"/>
                </a:rPr>
                <a:t>Rx</a:t>
              </a:r>
            </a:p>
          </p:txBody>
        </p:sp>
        <p:sp>
          <p:nvSpPr>
            <p:cNvPr id="59" name="Text Placeholder 7">
              <a:extLst>
                <a:ext uri="{FF2B5EF4-FFF2-40B4-BE49-F238E27FC236}">
                  <a16:creationId xmlns:a16="http://schemas.microsoft.com/office/drawing/2014/main" id="{A1F518FB-AE03-8884-759D-A405319851E0}"/>
                </a:ext>
              </a:extLst>
            </p:cNvPr>
            <p:cNvSpPr txBox="1">
              <a:spLocks/>
            </p:cNvSpPr>
            <p:nvPr/>
          </p:nvSpPr>
          <p:spPr>
            <a:xfrm>
              <a:off x="-201156" y="3114056"/>
              <a:ext cx="307937" cy="295130"/>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Ubuntu Medium"/>
                  <a:ea typeface="+mn-ea"/>
                  <a:cs typeface="+mn-cs"/>
                </a:rPr>
                <a:t>Rx</a:t>
              </a:r>
            </a:p>
          </p:txBody>
        </p:sp>
        <p:sp>
          <p:nvSpPr>
            <p:cNvPr id="60" name="Cube 59">
              <a:extLst>
                <a:ext uri="{FF2B5EF4-FFF2-40B4-BE49-F238E27FC236}">
                  <a16:creationId xmlns:a16="http://schemas.microsoft.com/office/drawing/2014/main" id="{1A61FCED-AEF2-8F63-9621-2D8BF42A5D27}"/>
                </a:ext>
              </a:extLst>
            </p:cNvPr>
            <p:cNvSpPr/>
            <p:nvPr/>
          </p:nvSpPr>
          <p:spPr>
            <a:xfrm>
              <a:off x="3701555" y="2998839"/>
              <a:ext cx="441595" cy="441595"/>
            </a:xfrm>
            <a:prstGeom prst="cube">
              <a:avLst/>
            </a:prstGeom>
            <a:solidFill>
              <a:srgbClr val="0070AD"/>
            </a:solidFill>
            <a:ln w="9525"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Ubuntu"/>
                <a:ea typeface="+mn-ea"/>
                <a:cs typeface="+mn-cs"/>
              </a:endParaRPr>
            </a:p>
          </p:txBody>
        </p:sp>
        <p:sp>
          <p:nvSpPr>
            <p:cNvPr id="61" name="Text Placeholder 7">
              <a:extLst>
                <a:ext uri="{FF2B5EF4-FFF2-40B4-BE49-F238E27FC236}">
                  <a16:creationId xmlns:a16="http://schemas.microsoft.com/office/drawing/2014/main" id="{F4C1EC85-4F7D-FB25-438E-A416C66C28FC}"/>
                </a:ext>
              </a:extLst>
            </p:cNvPr>
            <p:cNvSpPr txBox="1">
              <a:spLocks/>
            </p:cNvSpPr>
            <p:nvPr/>
          </p:nvSpPr>
          <p:spPr>
            <a:xfrm>
              <a:off x="3716090" y="3114056"/>
              <a:ext cx="307937" cy="295130"/>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Ubuntu Medium"/>
                  <a:ea typeface="+mn-ea"/>
                  <a:cs typeface="+mn-cs"/>
                </a:rPr>
                <a:t>Rx</a:t>
              </a:r>
            </a:p>
          </p:txBody>
        </p:sp>
      </p:grpSp>
      <p:cxnSp>
        <p:nvCxnSpPr>
          <p:cNvPr id="62" name="Straight Connector 61">
            <a:extLst>
              <a:ext uri="{FF2B5EF4-FFF2-40B4-BE49-F238E27FC236}">
                <a16:creationId xmlns:a16="http://schemas.microsoft.com/office/drawing/2014/main" id="{F48D0BD1-5861-2C1E-A826-A63F449AF023}"/>
              </a:ext>
            </a:extLst>
          </p:cNvPr>
          <p:cNvCxnSpPr>
            <a:cxnSpLocks/>
          </p:cNvCxnSpPr>
          <p:nvPr/>
        </p:nvCxnSpPr>
        <p:spPr>
          <a:xfrm flipH="1" flipV="1">
            <a:off x="2696582" y="3348385"/>
            <a:ext cx="6666691" cy="0"/>
          </a:xfrm>
          <a:prstGeom prst="line">
            <a:avLst/>
          </a:prstGeom>
          <a:noFill/>
          <a:ln w="12700" cap="flat" cmpd="sng" algn="ctr">
            <a:solidFill>
              <a:srgbClr val="C00000"/>
            </a:solidFill>
            <a:prstDash val="dash"/>
            <a:round/>
            <a:headEnd type="none"/>
            <a:tailEnd type="none"/>
          </a:ln>
          <a:effectLst/>
        </p:spPr>
      </p:cxnSp>
      <p:cxnSp>
        <p:nvCxnSpPr>
          <p:cNvPr id="63" name="Straight Connector 62">
            <a:extLst>
              <a:ext uri="{FF2B5EF4-FFF2-40B4-BE49-F238E27FC236}">
                <a16:creationId xmlns:a16="http://schemas.microsoft.com/office/drawing/2014/main" id="{3ED57F9F-94D4-F876-44A8-7A8E4D5C8A42}"/>
              </a:ext>
            </a:extLst>
          </p:cNvPr>
          <p:cNvCxnSpPr>
            <a:cxnSpLocks/>
          </p:cNvCxnSpPr>
          <p:nvPr/>
        </p:nvCxnSpPr>
        <p:spPr>
          <a:xfrm>
            <a:off x="9380381" y="2865549"/>
            <a:ext cx="0" cy="545561"/>
          </a:xfrm>
          <a:prstGeom prst="line">
            <a:avLst/>
          </a:prstGeom>
          <a:noFill/>
          <a:ln w="12700" cap="flat" cmpd="sng" algn="ctr">
            <a:solidFill>
              <a:srgbClr val="C00000"/>
            </a:solidFill>
            <a:prstDash val="dash"/>
            <a:miter lim="800000"/>
            <a:headEnd type="none"/>
            <a:tailEnd type="oval"/>
          </a:ln>
          <a:effectLst/>
        </p:spPr>
      </p:cxnSp>
      <p:cxnSp>
        <p:nvCxnSpPr>
          <p:cNvPr id="64" name="Straight Connector 63">
            <a:extLst>
              <a:ext uri="{FF2B5EF4-FFF2-40B4-BE49-F238E27FC236}">
                <a16:creationId xmlns:a16="http://schemas.microsoft.com/office/drawing/2014/main" id="{DC6223FD-ABD2-1A00-E4D9-74EA8EDCF1E4}"/>
              </a:ext>
            </a:extLst>
          </p:cNvPr>
          <p:cNvCxnSpPr>
            <a:cxnSpLocks/>
          </p:cNvCxnSpPr>
          <p:nvPr/>
        </p:nvCxnSpPr>
        <p:spPr>
          <a:xfrm flipH="1">
            <a:off x="2696582" y="3150596"/>
            <a:ext cx="42212" cy="182880"/>
          </a:xfrm>
          <a:prstGeom prst="line">
            <a:avLst/>
          </a:prstGeom>
          <a:noFill/>
          <a:ln w="12700" cap="flat" cmpd="sng" algn="ctr">
            <a:solidFill>
              <a:srgbClr val="C00000"/>
            </a:solidFill>
            <a:prstDash val="dash"/>
            <a:round/>
            <a:headEnd type="none"/>
            <a:tailEnd type="none"/>
          </a:ln>
          <a:effectLst/>
        </p:spPr>
      </p:cxnSp>
      <p:cxnSp>
        <p:nvCxnSpPr>
          <p:cNvPr id="65" name="Straight Connector 64">
            <a:extLst>
              <a:ext uri="{FF2B5EF4-FFF2-40B4-BE49-F238E27FC236}">
                <a16:creationId xmlns:a16="http://schemas.microsoft.com/office/drawing/2014/main" id="{60283DEE-AD99-CCCF-7B5D-C37868E9B4FC}"/>
              </a:ext>
            </a:extLst>
          </p:cNvPr>
          <p:cNvCxnSpPr>
            <a:cxnSpLocks/>
          </p:cNvCxnSpPr>
          <p:nvPr/>
        </p:nvCxnSpPr>
        <p:spPr>
          <a:xfrm>
            <a:off x="4866040" y="3143897"/>
            <a:ext cx="0" cy="267213"/>
          </a:xfrm>
          <a:prstGeom prst="line">
            <a:avLst/>
          </a:prstGeom>
          <a:noFill/>
          <a:ln w="12700" cap="flat" cmpd="sng" algn="ctr">
            <a:solidFill>
              <a:srgbClr val="C00000"/>
            </a:solidFill>
            <a:prstDash val="dash"/>
            <a:round/>
            <a:headEnd type="none"/>
            <a:tailEnd type="none"/>
          </a:ln>
          <a:effectLst/>
        </p:spPr>
      </p:cxnSp>
      <p:sp>
        <p:nvSpPr>
          <p:cNvPr id="80" name="Text Placeholder 7">
            <a:extLst>
              <a:ext uri="{FF2B5EF4-FFF2-40B4-BE49-F238E27FC236}">
                <a16:creationId xmlns:a16="http://schemas.microsoft.com/office/drawing/2014/main" id="{4B5AE1A4-A1D3-4206-BD7B-C1BF5FB8BF06}"/>
              </a:ext>
            </a:extLst>
          </p:cNvPr>
          <p:cNvSpPr txBox="1">
            <a:spLocks/>
          </p:cNvSpPr>
          <p:nvPr/>
        </p:nvSpPr>
        <p:spPr>
          <a:xfrm>
            <a:off x="7064258" y="3442157"/>
            <a:ext cx="2783414" cy="326468"/>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Ubuntu"/>
                <a:ea typeface="+mn-ea"/>
                <a:cs typeface="+mn-cs"/>
              </a:rPr>
              <a:t>ARMs are notified about at-risk scenarios so they can assist before it is too late</a:t>
            </a:r>
          </a:p>
        </p:txBody>
      </p:sp>
      <p:sp>
        <p:nvSpPr>
          <p:cNvPr id="81" name="Text Placeholder 7">
            <a:extLst>
              <a:ext uri="{FF2B5EF4-FFF2-40B4-BE49-F238E27FC236}">
                <a16:creationId xmlns:a16="http://schemas.microsoft.com/office/drawing/2014/main" id="{204CF6F6-CE57-AABA-EF2E-14B84CE8F289}"/>
              </a:ext>
            </a:extLst>
          </p:cNvPr>
          <p:cNvSpPr txBox="1">
            <a:spLocks/>
          </p:cNvSpPr>
          <p:nvPr/>
        </p:nvSpPr>
        <p:spPr>
          <a:xfrm>
            <a:off x="2344325" y="3442157"/>
            <a:ext cx="2623840" cy="326468"/>
          </a:xfrm>
          <a:prstGeom prst="rect">
            <a:avLst/>
          </a:prstGeom>
        </p:spPr>
        <p:txBody>
          <a:bodyPr vert="horz" lIns="68580" tIns="34290" rIns="68580" bIns="34290" rtlCol="0" anchor="ctr">
            <a:noAutofit/>
          </a:bodyPr>
          <a:lstStyle>
            <a:defPPr>
              <a:defRPr lang="en-US"/>
            </a:defPPr>
            <a:lvl1pPr marL="0" algn="ctr" defTabSz="457200" rtl="0" eaLnBrk="1" latinLnBrk="0" hangingPunct="1">
              <a:lnSpc>
                <a:spcPct val="100000"/>
              </a:lnSpc>
              <a:defRPr sz="1300" kern="1200">
                <a:solidFill>
                  <a:schemeClr val="tx1">
                    <a:tint val="82000"/>
                  </a:schemeClr>
                </a:solidFill>
                <a:latin typeface="+mn-lt"/>
                <a:ea typeface="+mn-ea"/>
                <a:cs typeface="+mn-cs"/>
              </a:defRPr>
            </a:lvl1pPr>
            <a:lvl2pPr marL="457200" algn="l" defTabSz="457200" rtl="0" eaLnBrk="1" latinLnBrk="0" hangingPunct="1">
              <a:lnSpc>
                <a:spcPct val="100000"/>
              </a:lnSpc>
              <a:defRPr sz="1400" kern="1200">
                <a:solidFill>
                  <a:schemeClr val="tx1"/>
                </a:solidFill>
                <a:latin typeface="+mn-lt"/>
                <a:ea typeface="+mn-ea"/>
                <a:cs typeface="+mn-cs"/>
              </a:defRPr>
            </a:lvl2pPr>
            <a:lvl3pPr marL="914400" algn="l" defTabSz="457200" rtl="0" eaLnBrk="1" latinLnBrk="0" hangingPunct="1">
              <a:lnSpc>
                <a:spcPct val="100000"/>
              </a:lnSpc>
              <a:defRPr sz="1400" kern="1200">
                <a:solidFill>
                  <a:schemeClr val="tx1"/>
                </a:solidFill>
                <a:latin typeface="+mn-lt"/>
                <a:ea typeface="+mn-ea"/>
                <a:cs typeface="+mn-cs"/>
              </a:defRPr>
            </a:lvl3pPr>
            <a:lvl4pPr marL="1371600" algn="l" defTabSz="457200" rtl="0" eaLnBrk="1" latinLnBrk="0" hangingPunct="1">
              <a:lnSpc>
                <a:spcPct val="100000"/>
              </a:lnSpc>
              <a:defRPr sz="1400" kern="1200">
                <a:solidFill>
                  <a:schemeClr val="tx1"/>
                </a:solidFill>
                <a:latin typeface="+mn-lt"/>
                <a:ea typeface="+mn-ea"/>
                <a:cs typeface="+mn-cs"/>
              </a:defRPr>
            </a:lvl4pPr>
            <a:lvl5pPr marL="1828800" algn="l" defTabSz="457200" rtl="0" eaLnBrk="1" latinLnBrk="0" hangingPunct="1">
              <a:lnSpc>
                <a:spcPct val="100000"/>
              </a:lnSpc>
              <a:defRPr sz="14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Ubuntu"/>
                <a:ea typeface="+mn-ea"/>
                <a:cs typeface="+mn-cs"/>
              </a:rPr>
              <a:t>Managers oversee program effectiveness and regional case management of ARMs</a:t>
            </a:r>
          </a:p>
        </p:txBody>
      </p:sp>
      <p:pic>
        <p:nvPicPr>
          <p:cNvPr id="82" name="Picture 81" descr="A computer with a screen showing a health care application&#10;&#10;Description automatically generated with medium confidence">
            <a:extLst>
              <a:ext uri="{FF2B5EF4-FFF2-40B4-BE49-F238E27FC236}">
                <a16:creationId xmlns:a16="http://schemas.microsoft.com/office/drawing/2014/main" id="{706707B5-BB48-28D8-2312-E8679DAA06C6}"/>
              </a:ext>
            </a:extLst>
          </p:cNvPr>
          <p:cNvPicPr>
            <a:picLocks noChangeAspect="1"/>
          </p:cNvPicPr>
          <p:nvPr/>
        </p:nvPicPr>
        <p:blipFill>
          <a:blip r:embed="rId3"/>
          <a:stretch>
            <a:fillRect/>
          </a:stretch>
        </p:blipFill>
        <p:spPr>
          <a:xfrm>
            <a:off x="2574857" y="3770547"/>
            <a:ext cx="2281715" cy="1410048"/>
          </a:xfrm>
          <a:prstGeom prst="rect">
            <a:avLst/>
          </a:prstGeom>
        </p:spPr>
      </p:pic>
      <p:pic>
        <p:nvPicPr>
          <p:cNvPr id="83" name="Picture 82" descr="A screen shot of a tablet&#10;&#10;Description automatically generated">
            <a:extLst>
              <a:ext uri="{FF2B5EF4-FFF2-40B4-BE49-F238E27FC236}">
                <a16:creationId xmlns:a16="http://schemas.microsoft.com/office/drawing/2014/main" id="{E19E1D8B-9BF6-3002-84E0-9B845F4112AD}"/>
              </a:ext>
            </a:extLst>
          </p:cNvPr>
          <p:cNvPicPr>
            <a:picLocks noChangeAspect="1"/>
          </p:cNvPicPr>
          <p:nvPr/>
        </p:nvPicPr>
        <p:blipFill>
          <a:blip r:embed="rId4"/>
          <a:stretch>
            <a:fillRect/>
          </a:stretch>
        </p:blipFill>
        <p:spPr>
          <a:xfrm>
            <a:off x="7945415" y="3784339"/>
            <a:ext cx="1021100" cy="1378364"/>
          </a:xfrm>
          <a:prstGeom prst="rect">
            <a:avLst/>
          </a:prstGeom>
        </p:spPr>
      </p:pic>
      <p:sp>
        <p:nvSpPr>
          <p:cNvPr id="84" name="Rectangle 83">
            <a:extLst>
              <a:ext uri="{FF2B5EF4-FFF2-40B4-BE49-F238E27FC236}">
                <a16:creationId xmlns:a16="http://schemas.microsoft.com/office/drawing/2014/main" id="{2A3D42EE-9915-09D3-6725-5F07E842E0FA}"/>
              </a:ext>
            </a:extLst>
          </p:cNvPr>
          <p:cNvSpPr/>
          <p:nvPr/>
        </p:nvSpPr>
        <p:spPr>
          <a:xfrm>
            <a:off x="842850" y="5410248"/>
            <a:ext cx="10635084" cy="1158126"/>
          </a:xfrm>
          <a:prstGeom prst="rect">
            <a:avLst/>
          </a:prstGeom>
          <a:solidFill>
            <a:schemeClr val="bg1">
              <a:lumMod val="95000"/>
              <a:alpha val="70372"/>
            </a:schemeClr>
          </a:solidFill>
          <a:ln w="19050" cap="flat" cmpd="sng" algn="ctr">
            <a:noFill/>
            <a:prstDash val="solid"/>
            <a:miter lim="800000"/>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85" name="Subtitle 2">
            <a:extLst>
              <a:ext uri="{FF2B5EF4-FFF2-40B4-BE49-F238E27FC236}">
                <a16:creationId xmlns:a16="http://schemas.microsoft.com/office/drawing/2014/main" id="{3430BACD-1C6A-9D3D-8D73-2EE8AC653A72}"/>
              </a:ext>
            </a:extLst>
          </p:cNvPr>
          <p:cNvSpPr txBox="1">
            <a:spLocks/>
          </p:cNvSpPr>
          <p:nvPr/>
        </p:nvSpPr>
        <p:spPr>
          <a:xfrm>
            <a:off x="1056369" y="5350419"/>
            <a:ext cx="3695440" cy="308764"/>
          </a:xfrm>
          <a:prstGeom prst="rect">
            <a:avLst/>
          </a:prstGeom>
        </p:spPr>
        <p:txBody>
          <a:bodyPr vert="horz" lIns="68580" tIns="34290" rIns="68580" bIns="3429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Ubuntu" panose="020B050403060203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Ubuntu" panose="020B050403060203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Ubuntu" panose="020B050403060203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514350" rtl="0" eaLnBrk="1" fontAlgn="auto" latinLnBrk="0" hangingPunct="1">
              <a:lnSpc>
                <a:spcPct val="150000"/>
              </a:lnSpc>
              <a:spcBef>
                <a:spcPts val="563"/>
              </a:spcBef>
              <a:spcAft>
                <a:spcPts val="0"/>
              </a:spcAft>
              <a:buClrTx/>
              <a:buSzTx/>
              <a:buFont typeface="Arial" panose="020B0604020202020204" pitchFamily="34" charset="0"/>
              <a:buNone/>
              <a:tabLst/>
              <a:defRPr/>
            </a:pPr>
            <a:r>
              <a:rPr kumimoji="0" lang="en-US" sz="1050" b="1" i="0" u="none" strike="noStrike" kern="1200" cap="none" spc="0" normalizeH="0" baseline="0" noProof="0">
                <a:ln>
                  <a:noFill/>
                </a:ln>
                <a:solidFill>
                  <a:srgbClr val="0E2841"/>
                </a:solidFill>
                <a:effectLst/>
                <a:uLnTx/>
                <a:uFillTx/>
                <a:latin typeface="Ubuntu" panose="020B0504030602030204" pitchFamily="34" charset="0"/>
                <a:ea typeface="+mn-ea"/>
                <a:cs typeface="+mn-cs"/>
              </a:rPr>
              <a:t>What if you could…</a:t>
            </a:r>
          </a:p>
        </p:txBody>
      </p:sp>
      <p:grpSp>
        <p:nvGrpSpPr>
          <p:cNvPr id="86" name="Groupe 776">
            <a:extLst>
              <a:ext uri="{FF2B5EF4-FFF2-40B4-BE49-F238E27FC236}">
                <a16:creationId xmlns:a16="http://schemas.microsoft.com/office/drawing/2014/main" id="{2E1785F4-9D4D-255E-DCF2-70756DFE2C27}"/>
              </a:ext>
            </a:extLst>
          </p:cNvPr>
          <p:cNvGrpSpPr/>
          <p:nvPr/>
        </p:nvGrpSpPr>
        <p:grpSpPr>
          <a:xfrm>
            <a:off x="7063855" y="5548175"/>
            <a:ext cx="504061" cy="491813"/>
            <a:chOff x="4222750" y="4619899"/>
            <a:chExt cx="688975" cy="658813"/>
          </a:xfrm>
        </p:grpSpPr>
        <p:sp>
          <p:nvSpPr>
            <p:cNvPr id="87" name="Freeform 373">
              <a:extLst>
                <a:ext uri="{FF2B5EF4-FFF2-40B4-BE49-F238E27FC236}">
                  <a16:creationId xmlns:a16="http://schemas.microsoft.com/office/drawing/2014/main" id="{C6100D76-23AE-516A-2654-B0F2DF1211E8}"/>
                </a:ext>
              </a:extLst>
            </p:cNvPr>
            <p:cNvSpPr>
              <a:spLocks/>
            </p:cNvSpPr>
            <p:nvPr/>
          </p:nvSpPr>
          <p:spPr bwMode="auto">
            <a:xfrm>
              <a:off x="4222750" y="4619899"/>
              <a:ext cx="688975" cy="658813"/>
            </a:xfrm>
            <a:custGeom>
              <a:avLst/>
              <a:gdLst>
                <a:gd name="T0" fmla="*/ 367 w 497"/>
                <a:gd name="T1" fmla="*/ 406 h 475"/>
                <a:gd name="T2" fmla="*/ 66 w 497"/>
                <a:gd name="T3" fmla="*/ 381 h 475"/>
                <a:gd name="T4" fmla="*/ 60 w 497"/>
                <a:gd name="T5" fmla="*/ 373 h 475"/>
                <a:gd name="T6" fmla="*/ 25 w 497"/>
                <a:gd name="T7" fmla="*/ 304 h 475"/>
                <a:gd name="T8" fmla="*/ 109 w 497"/>
                <a:gd name="T9" fmla="*/ 71 h 475"/>
                <a:gd name="T10" fmla="*/ 424 w 497"/>
                <a:gd name="T11" fmla="*/ 116 h 475"/>
                <a:gd name="T12" fmla="*/ 367 w 497"/>
                <a:gd name="T13" fmla="*/ 406 h 475"/>
              </a:gdLst>
              <a:ahLst/>
              <a:cxnLst>
                <a:cxn ang="0">
                  <a:pos x="T0" y="T1"/>
                </a:cxn>
                <a:cxn ang="0">
                  <a:pos x="T2" y="T3"/>
                </a:cxn>
                <a:cxn ang="0">
                  <a:pos x="T4" y="T5"/>
                </a:cxn>
                <a:cxn ang="0">
                  <a:pos x="T6" y="T7"/>
                </a:cxn>
                <a:cxn ang="0">
                  <a:pos x="T8" y="T9"/>
                </a:cxn>
                <a:cxn ang="0">
                  <a:pos x="T10" y="T11"/>
                </a:cxn>
                <a:cxn ang="0">
                  <a:pos x="T12" y="T13"/>
                </a:cxn>
              </a:cxnLst>
              <a:rect l="0" t="0" r="r" b="b"/>
              <a:pathLst>
                <a:path w="497" h="475">
                  <a:moveTo>
                    <a:pt x="367" y="406"/>
                  </a:moveTo>
                  <a:cubicBezTo>
                    <a:pt x="269" y="475"/>
                    <a:pt x="141" y="469"/>
                    <a:pt x="66" y="381"/>
                  </a:cubicBezTo>
                  <a:cubicBezTo>
                    <a:pt x="64" y="378"/>
                    <a:pt x="62" y="376"/>
                    <a:pt x="60" y="373"/>
                  </a:cubicBezTo>
                  <a:cubicBezTo>
                    <a:pt x="44" y="352"/>
                    <a:pt x="32" y="329"/>
                    <a:pt x="25" y="304"/>
                  </a:cubicBezTo>
                  <a:cubicBezTo>
                    <a:pt x="0" y="220"/>
                    <a:pt x="31" y="126"/>
                    <a:pt x="109" y="71"/>
                  </a:cubicBezTo>
                  <a:cubicBezTo>
                    <a:pt x="210" y="0"/>
                    <a:pt x="351" y="20"/>
                    <a:pt x="424" y="116"/>
                  </a:cubicBezTo>
                  <a:cubicBezTo>
                    <a:pt x="497" y="211"/>
                    <a:pt x="467" y="335"/>
                    <a:pt x="367" y="406"/>
                  </a:cubicBezTo>
                  <a:close/>
                </a:path>
              </a:pathLst>
            </a:custGeom>
            <a:solidFill>
              <a:srgbClr val="006D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88" name="Freeform 374">
              <a:extLst>
                <a:ext uri="{FF2B5EF4-FFF2-40B4-BE49-F238E27FC236}">
                  <a16:creationId xmlns:a16="http://schemas.microsoft.com/office/drawing/2014/main" id="{3A21123D-841C-0877-8B5D-E85C0524B37F}"/>
                </a:ext>
              </a:extLst>
            </p:cNvPr>
            <p:cNvSpPr>
              <a:spLocks/>
            </p:cNvSpPr>
            <p:nvPr/>
          </p:nvSpPr>
          <p:spPr bwMode="auto">
            <a:xfrm>
              <a:off x="4494213" y="4978674"/>
              <a:ext cx="122238" cy="71438"/>
            </a:xfrm>
            <a:custGeom>
              <a:avLst/>
              <a:gdLst>
                <a:gd name="T0" fmla="*/ 88 w 88"/>
                <a:gd name="T1" fmla="*/ 51 h 51"/>
                <a:gd name="T2" fmla="*/ 44 w 88"/>
                <a:gd name="T3" fmla="*/ 48 h 51"/>
                <a:gd name="T4" fmla="*/ 0 w 88"/>
                <a:gd name="T5" fmla="*/ 51 h 51"/>
                <a:gd name="T6" fmla="*/ 44 w 88"/>
                <a:gd name="T7" fmla="*/ 0 h 51"/>
                <a:gd name="T8" fmla="*/ 88 w 88"/>
                <a:gd name="T9" fmla="*/ 51 h 51"/>
              </a:gdLst>
              <a:ahLst/>
              <a:cxnLst>
                <a:cxn ang="0">
                  <a:pos x="T0" y="T1"/>
                </a:cxn>
                <a:cxn ang="0">
                  <a:pos x="T2" y="T3"/>
                </a:cxn>
                <a:cxn ang="0">
                  <a:pos x="T4" y="T5"/>
                </a:cxn>
                <a:cxn ang="0">
                  <a:pos x="T6" y="T7"/>
                </a:cxn>
                <a:cxn ang="0">
                  <a:pos x="T8" y="T9"/>
                </a:cxn>
              </a:cxnLst>
              <a:rect l="0" t="0" r="r" b="b"/>
              <a:pathLst>
                <a:path w="88" h="51">
                  <a:moveTo>
                    <a:pt x="88" y="51"/>
                  </a:moveTo>
                  <a:cubicBezTo>
                    <a:pt x="77" y="49"/>
                    <a:pt x="61" y="48"/>
                    <a:pt x="44" y="48"/>
                  </a:cubicBezTo>
                  <a:cubicBezTo>
                    <a:pt x="27" y="48"/>
                    <a:pt x="12" y="49"/>
                    <a:pt x="0" y="51"/>
                  </a:cubicBezTo>
                  <a:cubicBezTo>
                    <a:pt x="7" y="24"/>
                    <a:pt x="44" y="0"/>
                    <a:pt x="44" y="0"/>
                  </a:cubicBezTo>
                  <a:cubicBezTo>
                    <a:pt x="44" y="0"/>
                    <a:pt x="81" y="24"/>
                    <a:pt x="88" y="51"/>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89" name="Freeform 375">
              <a:extLst>
                <a:ext uri="{FF2B5EF4-FFF2-40B4-BE49-F238E27FC236}">
                  <a16:creationId xmlns:a16="http://schemas.microsoft.com/office/drawing/2014/main" id="{CFB12E4A-C026-5610-3B5C-BC4FB3A7FEF0}"/>
                </a:ext>
              </a:extLst>
            </p:cNvPr>
            <p:cNvSpPr>
              <a:spLocks/>
            </p:cNvSpPr>
            <p:nvPr/>
          </p:nvSpPr>
          <p:spPr bwMode="auto">
            <a:xfrm>
              <a:off x="4532313" y="4873899"/>
              <a:ext cx="77788" cy="68263"/>
            </a:xfrm>
            <a:custGeom>
              <a:avLst/>
              <a:gdLst>
                <a:gd name="T0" fmla="*/ 57 w 57"/>
                <a:gd name="T1" fmla="*/ 0 h 49"/>
                <a:gd name="T2" fmla="*/ 17 w 57"/>
                <a:gd name="T3" fmla="*/ 49 h 49"/>
                <a:gd name="T4" fmla="*/ 0 w 57"/>
                <a:gd name="T5" fmla="*/ 33 h 49"/>
                <a:gd name="T6" fmla="*/ 57 w 57"/>
                <a:gd name="T7" fmla="*/ 0 h 49"/>
              </a:gdLst>
              <a:ahLst/>
              <a:cxnLst>
                <a:cxn ang="0">
                  <a:pos x="T0" y="T1"/>
                </a:cxn>
                <a:cxn ang="0">
                  <a:pos x="T2" y="T3"/>
                </a:cxn>
                <a:cxn ang="0">
                  <a:pos x="T4" y="T5"/>
                </a:cxn>
                <a:cxn ang="0">
                  <a:pos x="T6" y="T7"/>
                </a:cxn>
              </a:cxnLst>
              <a:rect l="0" t="0" r="r" b="b"/>
              <a:pathLst>
                <a:path w="57" h="49">
                  <a:moveTo>
                    <a:pt x="57" y="0"/>
                  </a:moveTo>
                  <a:cubicBezTo>
                    <a:pt x="45" y="27"/>
                    <a:pt x="17" y="49"/>
                    <a:pt x="17" y="49"/>
                  </a:cubicBezTo>
                  <a:cubicBezTo>
                    <a:pt x="17" y="49"/>
                    <a:pt x="9" y="43"/>
                    <a:pt x="0" y="33"/>
                  </a:cubicBezTo>
                  <a:cubicBezTo>
                    <a:pt x="25" y="27"/>
                    <a:pt x="46" y="15"/>
                    <a:pt x="57" y="0"/>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90" name="Freeform 376">
              <a:extLst>
                <a:ext uri="{FF2B5EF4-FFF2-40B4-BE49-F238E27FC236}">
                  <a16:creationId xmlns:a16="http://schemas.microsoft.com/office/drawing/2014/main" id="{AE19C19A-FD67-72FC-D7D0-B88C667B34F1}"/>
                </a:ext>
              </a:extLst>
            </p:cNvPr>
            <p:cNvSpPr>
              <a:spLocks noEditPoints="1"/>
            </p:cNvSpPr>
            <p:nvPr/>
          </p:nvSpPr>
          <p:spPr bwMode="auto">
            <a:xfrm>
              <a:off x="4467225" y="4818337"/>
              <a:ext cx="176213" cy="265113"/>
            </a:xfrm>
            <a:custGeom>
              <a:avLst/>
              <a:gdLst>
                <a:gd name="T0" fmla="*/ 123 w 128"/>
                <a:gd name="T1" fmla="*/ 172 h 191"/>
                <a:gd name="T2" fmla="*/ 88 w 128"/>
                <a:gd name="T3" fmla="*/ 95 h 191"/>
                <a:gd name="T4" fmla="*/ 123 w 128"/>
                <a:gd name="T5" fmla="*/ 19 h 191"/>
                <a:gd name="T6" fmla="*/ 128 w 128"/>
                <a:gd name="T7" fmla="*/ 15 h 191"/>
                <a:gd name="T8" fmla="*/ 128 w 128"/>
                <a:gd name="T9" fmla="*/ 14 h 191"/>
                <a:gd name="T10" fmla="*/ 128 w 128"/>
                <a:gd name="T11" fmla="*/ 12 h 191"/>
                <a:gd name="T12" fmla="*/ 71 w 128"/>
                <a:gd name="T13" fmla="*/ 0 h 191"/>
                <a:gd name="T14" fmla="*/ 64 w 128"/>
                <a:gd name="T15" fmla="*/ 0 h 191"/>
                <a:gd name="T16" fmla="*/ 58 w 128"/>
                <a:gd name="T17" fmla="*/ 0 h 191"/>
                <a:gd name="T18" fmla="*/ 0 w 128"/>
                <a:gd name="T19" fmla="*/ 14 h 191"/>
                <a:gd name="T20" fmla="*/ 5 w 128"/>
                <a:gd name="T21" fmla="*/ 19 h 191"/>
                <a:gd name="T22" fmla="*/ 40 w 128"/>
                <a:gd name="T23" fmla="*/ 95 h 191"/>
                <a:gd name="T24" fmla="*/ 5 w 128"/>
                <a:gd name="T25" fmla="*/ 172 h 191"/>
                <a:gd name="T26" fmla="*/ 0 w 128"/>
                <a:gd name="T27" fmla="*/ 177 h 191"/>
                <a:gd name="T28" fmla="*/ 0 w 128"/>
                <a:gd name="T29" fmla="*/ 177 h 191"/>
                <a:gd name="T30" fmla="*/ 0 w 128"/>
                <a:gd name="T31" fmla="*/ 178 h 191"/>
                <a:gd name="T32" fmla="*/ 51 w 128"/>
                <a:gd name="T33" fmla="*/ 190 h 191"/>
                <a:gd name="T34" fmla="*/ 64 w 128"/>
                <a:gd name="T35" fmla="*/ 191 h 191"/>
                <a:gd name="T36" fmla="*/ 76 w 128"/>
                <a:gd name="T37" fmla="*/ 190 h 191"/>
                <a:gd name="T38" fmla="*/ 79 w 128"/>
                <a:gd name="T39" fmla="*/ 190 h 191"/>
                <a:gd name="T40" fmla="*/ 100 w 128"/>
                <a:gd name="T41" fmla="*/ 188 h 191"/>
                <a:gd name="T42" fmla="*/ 105 w 128"/>
                <a:gd name="T43" fmla="*/ 187 h 191"/>
                <a:gd name="T44" fmla="*/ 128 w 128"/>
                <a:gd name="T45" fmla="*/ 179 h 191"/>
                <a:gd name="T46" fmla="*/ 128 w 128"/>
                <a:gd name="T47" fmla="*/ 178 h 191"/>
                <a:gd name="T48" fmla="*/ 128 w 128"/>
                <a:gd name="T49" fmla="*/ 178 h 191"/>
                <a:gd name="T50" fmla="*/ 128 w 128"/>
                <a:gd name="T51" fmla="*/ 177 h 191"/>
                <a:gd name="T52" fmla="*/ 128 w 128"/>
                <a:gd name="T53" fmla="*/ 177 h 191"/>
                <a:gd name="T54" fmla="*/ 123 w 128"/>
                <a:gd name="T55" fmla="*/ 172 h 191"/>
                <a:gd name="T56" fmla="*/ 64 w 128"/>
                <a:gd name="T57" fmla="*/ 164 h 191"/>
                <a:gd name="T58" fmla="*/ 20 w 128"/>
                <a:gd name="T59" fmla="*/ 167 h 191"/>
                <a:gd name="T60" fmla="*/ 14 w 128"/>
                <a:gd name="T61" fmla="*/ 169 h 191"/>
                <a:gd name="T62" fmla="*/ 52 w 128"/>
                <a:gd name="T63" fmla="*/ 100 h 191"/>
                <a:gd name="T64" fmla="*/ 55 w 128"/>
                <a:gd name="T65" fmla="*/ 95 h 191"/>
                <a:gd name="T66" fmla="*/ 52 w 128"/>
                <a:gd name="T67" fmla="*/ 91 h 191"/>
                <a:gd name="T68" fmla="*/ 14 w 128"/>
                <a:gd name="T69" fmla="*/ 22 h 191"/>
                <a:gd name="T70" fmla="*/ 64 w 128"/>
                <a:gd name="T71" fmla="*/ 27 h 191"/>
                <a:gd name="T72" fmla="*/ 114 w 128"/>
                <a:gd name="T73" fmla="*/ 22 h 191"/>
                <a:gd name="T74" fmla="*/ 76 w 128"/>
                <a:gd name="T75" fmla="*/ 91 h 191"/>
                <a:gd name="T76" fmla="*/ 73 w 128"/>
                <a:gd name="T77" fmla="*/ 95 h 191"/>
                <a:gd name="T78" fmla="*/ 76 w 128"/>
                <a:gd name="T79" fmla="*/ 100 h 191"/>
                <a:gd name="T80" fmla="*/ 114 w 128"/>
                <a:gd name="T81" fmla="*/ 169 h 191"/>
                <a:gd name="T82" fmla="*/ 108 w 128"/>
                <a:gd name="T83" fmla="*/ 167 h 191"/>
                <a:gd name="T84" fmla="*/ 64 w 128"/>
                <a:gd name="T85" fmla="*/ 16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91">
                  <a:moveTo>
                    <a:pt x="123" y="172"/>
                  </a:moveTo>
                  <a:cubicBezTo>
                    <a:pt x="122" y="138"/>
                    <a:pt x="108" y="109"/>
                    <a:pt x="88" y="95"/>
                  </a:cubicBezTo>
                  <a:cubicBezTo>
                    <a:pt x="108" y="82"/>
                    <a:pt x="122" y="53"/>
                    <a:pt x="123" y="19"/>
                  </a:cubicBezTo>
                  <a:cubicBezTo>
                    <a:pt x="125" y="18"/>
                    <a:pt x="127" y="17"/>
                    <a:pt x="128" y="15"/>
                  </a:cubicBezTo>
                  <a:cubicBezTo>
                    <a:pt x="128" y="15"/>
                    <a:pt x="128" y="14"/>
                    <a:pt x="128" y="14"/>
                  </a:cubicBezTo>
                  <a:cubicBezTo>
                    <a:pt x="128" y="13"/>
                    <a:pt x="128" y="13"/>
                    <a:pt x="128" y="12"/>
                  </a:cubicBezTo>
                  <a:cubicBezTo>
                    <a:pt x="124" y="6"/>
                    <a:pt x="100" y="1"/>
                    <a:pt x="71" y="0"/>
                  </a:cubicBezTo>
                  <a:cubicBezTo>
                    <a:pt x="69" y="0"/>
                    <a:pt x="66" y="0"/>
                    <a:pt x="64" y="0"/>
                  </a:cubicBezTo>
                  <a:cubicBezTo>
                    <a:pt x="62" y="0"/>
                    <a:pt x="60" y="0"/>
                    <a:pt x="58" y="0"/>
                  </a:cubicBezTo>
                  <a:cubicBezTo>
                    <a:pt x="25" y="1"/>
                    <a:pt x="0" y="7"/>
                    <a:pt x="0" y="14"/>
                  </a:cubicBezTo>
                  <a:cubicBezTo>
                    <a:pt x="0" y="16"/>
                    <a:pt x="2" y="17"/>
                    <a:pt x="5" y="19"/>
                  </a:cubicBezTo>
                  <a:cubicBezTo>
                    <a:pt x="7" y="53"/>
                    <a:pt x="20" y="82"/>
                    <a:pt x="40" y="95"/>
                  </a:cubicBezTo>
                  <a:cubicBezTo>
                    <a:pt x="20" y="109"/>
                    <a:pt x="7" y="138"/>
                    <a:pt x="5" y="172"/>
                  </a:cubicBezTo>
                  <a:cubicBezTo>
                    <a:pt x="2" y="173"/>
                    <a:pt x="1" y="175"/>
                    <a:pt x="0" y="177"/>
                  </a:cubicBezTo>
                  <a:cubicBezTo>
                    <a:pt x="0" y="177"/>
                    <a:pt x="0" y="177"/>
                    <a:pt x="0" y="177"/>
                  </a:cubicBezTo>
                  <a:cubicBezTo>
                    <a:pt x="0" y="177"/>
                    <a:pt x="0" y="177"/>
                    <a:pt x="0" y="178"/>
                  </a:cubicBezTo>
                  <a:cubicBezTo>
                    <a:pt x="1" y="184"/>
                    <a:pt x="23" y="189"/>
                    <a:pt x="51" y="190"/>
                  </a:cubicBezTo>
                  <a:cubicBezTo>
                    <a:pt x="56" y="190"/>
                    <a:pt x="60" y="191"/>
                    <a:pt x="64" y="191"/>
                  </a:cubicBezTo>
                  <a:cubicBezTo>
                    <a:pt x="68" y="191"/>
                    <a:pt x="72" y="190"/>
                    <a:pt x="76" y="190"/>
                  </a:cubicBezTo>
                  <a:cubicBezTo>
                    <a:pt x="77" y="190"/>
                    <a:pt x="78" y="190"/>
                    <a:pt x="79" y="190"/>
                  </a:cubicBezTo>
                  <a:cubicBezTo>
                    <a:pt x="87" y="190"/>
                    <a:pt x="94" y="189"/>
                    <a:pt x="100" y="188"/>
                  </a:cubicBezTo>
                  <a:cubicBezTo>
                    <a:pt x="102" y="188"/>
                    <a:pt x="103" y="188"/>
                    <a:pt x="105" y="187"/>
                  </a:cubicBezTo>
                  <a:cubicBezTo>
                    <a:pt x="117" y="185"/>
                    <a:pt x="126" y="182"/>
                    <a:pt x="128" y="179"/>
                  </a:cubicBezTo>
                  <a:cubicBezTo>
                    <a:pt x="128" y="179"/>
                    <a:pt x="128" y="179"/>
                    <a:pt x="128" y="178"/>
                  </a:cubicBezTo>
                  <a:cubicBezTo>
                    <a:pt x="128" y="178"/>
                    <a:pt x="128" y="178"/>
                    <a:pt x="128" y="178"/>
                  </a:cubicBezTo>
                  <a:cubicBezTo>
                    <a:pt x="128" y="178"/>
                    <a:pt x="128" y="177"/>
                    <a:pt x="128" y="177"/>
                  </a:cubicBezTo>
                  <a:cubicBezTo>
                    <a:pt x="128" y="177"/>
                    <a:pt x="128" y="177"/>
                    <a:pt x="128" y="177"/>
                  </a:cubicBezTo>
                  <a:cubicBezTo>
                    <a:pt x="128" y="175"/>
                    <a:pt x="126" y="173"/>
                    <a:pt x="123" y="172"/>
                  </a:cubicBezTo>
                  <a:close/>
                  <a:moveTo>
                    <a:pt x="64" y="164"/>
                  </a:moveTo>
                  <a:cubicBezTo>
                    <a:pt x="47" y="164"/>
                    <a:pt x="32" y="165"/>
                    <a:pt x="20" y="167"/>
                  </a:cubicBezTo>
                  <a:cubicBezTo>
                    <a:pt x="18" y="168"/>
                    <a:pt x="16" y="168"/>
                    <a:pt x="14" y="169"/>
                  </a:cubicBezTo>
                  <a:cubicBezTo>
                    <a:pt x="17" y="136"/>
                    <a:pt x="32" y="108"/>
                    <a:pt x="52" y="100"/>
                  </a:cubicBezTo>
                  <a:cubicBezTo>
                    <a:pt x="54" y="100"/>
                    <a:pt x="55" y="98"/>
                    <a:pt x="55" y="95"/>
                  </a:cubicBezTo>
                  <a:cubicBezTo>
                    <a:pt x="55" y="93"/>
                    <a:pt x="54" y="91"/>
                    <a:pt x="52" y="91"/>
                  </a:cubicBezTo>
                  <a:cubicBezTo>
                    <a:pt x="32" y="82"/>
                    <a:pt x="17" y="55"/>
                    <a:pt x="14" y="22"/>
                  </a:cubicBezTo>
                  <a:cubicBezTo>
                    <a:pt x="26" y="25"/>
                    <a:pt x="44" y="27"/>
                    <a:pt x="64" y="27"/>
                  </a:cubicBezTo>
                  <a:cubicBezTo>
                    <a:pt x="84" y="27"/>
                    <a:pt x="102" y="25"/>
                    <a:pt x="114" y="22"/>
                  </a:cubicBezTo>
                  <a:cubicBezTo>
                    <a:pt x="112" y="55"/>
                    <a:pt x="97" y="82"/>
                    <a:pt x="76" y="91"/>
                  </a:cubicBezTo>
                  <a:cubicBezTo>
                    <a:pt x="74" y="91"/>
                    <a:pt x="73" y="93"/>
                    <a:pt x="73" y="95"/>
                  </a:cubicBezTo>
                  <a:cubicBezTo>
                    <a:pt x="73" y="98"/>
                    <a:pt x="74" y="100"/>
                    <a:pt x="76" y="100"/>
                  </a:cubicBezTo>
                  <a:cubicBezTo>
                    <a:pt x="97" y="108"/>
                    <a:pt x="112" y="136"/>
                    <a:pt x="114" y="169"/>
                  </a:cubicBezTo>
                  <a:cubicBezTo>
                    <a:pt x="112" y="168"/>
                    <a:pt x="110" y="168"/>
                    <a:pt x="108" y="167"/>
                  </a:cubicBezTo>
                  <a:cubicBezTo>
                    <a:pt x="97" y="165"/>
                    <a:pt x="81" y="164"/>
                    <a:pt x="64" y="164"/>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91" name="Subtitle 2">
            <a:extLst>
              <a:ext uri="{FF2B5EF4-FFF2-40B4-BE49-F238E27FC236}">
                <a16:creationId xmlns:a16="http://schemas.microsoft.com/office/drawing/2014/main" id="{13CCE3E3-C0B6-5B28-38FC-A15DA336EFE2}"/>
              </a:ext>
            </a:extLst>
          </p:cNvPr>
          <p:cNvSpPr txBox="1">
            <a:spLocks/>
          </p:cNvSpPr>
          <p:nvPr/>
        </p:nvSpPr>
        <p:spPr>
          <a:xfrm>
            <a:off x="1872584" y="5553326"/>
            <a:ext cx="2280716" cy="482993"/>
          </a:xfrm>
          <a:prstGeom prst="rect">
            <a:avLst/>
          </a:prstGeom>
        </p:spPr>
        <p:txBody>
          <a:bodyPr vert="horz" lIns="68580" tIns="34290" rIns="68580" bIns="3429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Ubuntu" panose="020B050403060203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Ubuntu" panose="020B050403060203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Ubuntu" panose="020B050403060203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514350" rtl="0" eaLnBrk="1" fontAlgn="auto" latinLnBrk="0" hangingPunct="1">
              <a:lnSpc>
                <a:spcPct val="150000"/>
              </a:lnSpc>
              <a:spcBef>
                <a:spcPts val="563"/>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0E2841"/>
                </a:solidFill>
                <a:effectLst/>
                <a:uLnTx/>
                <a:uFillTx/>
                <a:latin typeface="Ubuntu" panose="020B0504030602030204" pitchFamily="34" charset="0"/>
                <a:ea typeface="+mn-ea"/>
                <a:cs typeface="+mn-cs"/>
              </a:rPr>
              <a:t>improve the scripts that result in sales increase by </a:t>
            </a:r>
          </a:p>
        </p:txBody>
      </p:sp>
      <p:sp>
        <p:nvSpPr>
          <p:cNvPr id="92" name="Subtitle 2">
            <a:extLst>
              <a:ext uri="{FF2B5EF4-FFF2-40B4-BE49-F238E27FC236}">
                <a16:creationId xmlns:a16="http://schemas.microsoft.com/office/drawing/2014/main" id="{46063A22-87A7-97CB-6396-45EF2C5F1A5D}"/>
              </a:ext>
            </a:extLst>
          </p:cNvPr>
          <p:cNvSpPr txBox="1">
            <a:spLocks/>
          </p:cNvSpPr>
          <p:nvPr/>
        </p:nvSpPr>
        <p:spPr>
          <a:xfrm>
            <a:off x="3022920" y="5556830"/>
            <a:ext cx="1385587" cy="626646"/>
          </a:xfrm>
          <a:prstGeom prst="rect">
            <a:avLst/>
          </a:prstGeom>
        </p:spPr>
        <p:txBody>
          <a:bodyPr vert="horz" wrap="square" lIns="68580" tIns="34290" rIns="68580" bIns="34290" rtlCol="0" anchor="t" anchorCtr="0">
            <a:sp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Ubuntu" panose="020B050403060203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Ubuntu" panose="020B050403060203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Ubuntu" panose="020B050403060203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514350" rtl="0" eaLnBrk="1" fontAlgn="auto" latinLnBrk="0" hangingPunct="1">
              <a:lnSpc>
                <a:spcPct val="150000"/>
              </a:lnSpc>
              <a:spcBef>
                <a:spcPts val="563"/>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0E2841"/>
                </a:solidFill>
                <a:effectLst/>
                <a:uLnTx/>
                <a:uFillTx/>
                <a:latin typeface="Ubuntu" panose="020B0504030602030204" pitchFamily="34" charset="0"/>
                <a:ea typeface="+mn-ea"/>
                <a:cs typeface="+mn-cs"/>
              </a:rPr>
              <a:t>25%</a:t>
            </a:r>
          </a:p>
        </p:txBody>
      </p:sp>
      <p:grpSp>
        <p:nvGrpSpPr>
          <p:cNvPr id="93" name="Groupe 183">
            <a:extLst>
              <a:ext uri="{FF2B5EF4-FFF2-40B4-BE49-F238E27FC236}">
                <a16:creationId xmlns:a16="http://schemas.microsoft.com/office/drawing/2014/main" id="{B2FC1759-BC28-BE6A-B267-2CB60E6B1C01}"/>
              </a:ext>
            </a:extLst>
          </p:cNvPr>
          <p:cNvGrpSpPr>
            <a:grpSpLocks noChangeAspect="1"/>
          </p:cNvGrpSpPr>
          <p:nvPr/>
        </p:nvGrpSpPr>
        <p:grpSpPr>
          <a:xfrm>
            <a:off x="1317564" y="5616241"/>
            <a:ext cx="527006" cy="491813"/>
            <a:chOff x="9937751" y="2027238"/>
            <a:chExt cx="950913" cy="887412"/>
          </a:xfrm>
        </p:grpSpPr>
        <p:sp>
          <p:nvSpPr>
            <p:cNvPr id="94" name="Freeform 144">
              <a:extLst>
                <a:ext uri="{FF2B5EF4-FFF2-40B4-BE49-F238E27FC236}">
                  <a16:creationId xmlns:a16="http://schemas.microsoft.com/office/drawing/2014/main" id="{F4136C96-6E8B-473A-9E32-771F00907319}"/>
                </a:ext>
              </a:extLst>
            </p:cNvPr>
            <p:cNvSpPr>
              <a:spLocks/>
            </p:cNvSpPr>
            <p:nvPr/>
          </p:nvSpPr>
          <p:spPr bwMode="auto">
            <a:xfrm>
              <a:off x="9937751" y="2027238"/>
              <a:ext cx="950913" cy="887412"/>
            </a:xfrm>
            <a:custGeom>
              <a:avLst/>
              <a:gdLst>
                <a:gd name="T0" fmla="*/ 29 w 253"/>
                <a:gd name="T1" fmla="*/ 172 h 236"/>
                <a:gd name="T2" fmla="*/ 74 w 253"/>
                <a:gd name="T3" fmla="*/ 28 h 236"/>
                <a:gd name="T4" fmla="*/ 224 w 253"/>
                <a:gd name="T5" fmla="*/ 71 h 236"/>
                <a:gd name="T6" fmla="*/ 176 w 253"/>
                <a:gd name="T7" fmla="*/ 208 h 236"/>
                <a:gd name="T8" fmla="*/ 29 w 253"/>
                <a:gd name="T9" fmla="*/ 172 h 236"/>
              </a:gdLst>
              <a:ahLst/>
              <a:cxnLst>
                <a:cxn ang="0">
                  <a:pos x="T0" y="T1"/>
                </a:cxn>
                <a:cxn ang="0">
                  <a:pos x="T2" y="T3"/>
                </a:cxn>
                <a:cxn ang="0">
                  <a:pos x="T4" y="T5"/>
                </a:cxn>
                <a:cxn ang="0">
                  <a:pos x="T6" y="T7"/>
                </a:cxn>
                <a:cxn ang="0">
                  <a:pos x="T8" y="T9"/>
                </a:cxn>
              </a:cxnLst>
              <a:rect l="0" t="0" r="r" b="b"/>
              <a:pathLst>
                <a:path w="253" h="236">
                  <a:moveTo>
                    <a:pt x="29" y="172"/>
                  </a:moveTo>
                  <a:cubicBezTo>
                    <a:pt x="0" y="120"/>
                    <a:pt x="20" y="56"/>
                    <a:pt x="74" y="28"/>
                  </a:cubicBezTo>
                  <a:cubicBezTo>
                    <a:pt x="127" y="0"/>
                    <a:pt x="194" y="19"/>
                    <a:pt x="224" y="71"/>
                  </a:cubicBezTo>
                  <a:cubicBezTo>
                    <a:pt x="253" y="122"/>
                    <a:pt x="230" y="180"/>
                    <a:pt x="176" y="208"/>
                  </a:cubicBezTo>
                  <a:cubicBezTo>
                    <a:pt x="123" y="236"/>
                    <a:pt x="59" y="223"/>
                    <a:pt x="29" y="172"/>
                  </a:cubicBezTo>
                </a:path>
              </a:pathLst>
            </a:custGeom>
            <a:solidFill>
              <a:srgbClr val="006D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white"/>
                </a:solidFill>
                <a:effectLst/>
                <a:uLnTx/>
                <a:uFillTx/>
                <a:latin typeface="Aptos Display" panose="02110004020202020204"/>
                <a:ea typeface="+mn-ea"/>
                <a:cs typeface="+mn-cs"/>
              </a:endParaRPr>
            </a:p>
          </p:txBody>
        </p:sp>
        <p:grpSp>
          <p:nvGrpSpPr>
            <p:cNvPr id="95" name="Groupe 185">
              <a:extLst>
                <a:ext uri="{FF2B5EF4-FFF2-40B4-BE49-F238E27FC236}">
                  <a16:creationId xmlns:a16="http://schemas.microsoft.com/office/drawing/2014/main" id="{885401D6-B97F-645E-FD53-DD241C1EE6B0}"/>
                </a:ext>
              </a:extLst>
            </p:cNvPr>
            <p:cNvGrpSpPr/>
            <p:nvPr/>
          </p:nvGrpSpPr>
          <p:grpSpPr>
            <a:xfrm>
              <a:off x="10198101" y="2282825"/>
              <a:ext cx="449263" cy="392112"/>
              <a:chOff x="10198101" y="2282825"/>
              <a:chExt cx="449263" cy="392112"/>
            </a:xfrm>
          </p:grpSpPr>
          <p:sp>
            <p:nvSpPr>
              <p:cNvPr id="96" name="Freeform 145">
                <a:extLst>
                  <a:ext uri="{FF2B5EF4-FFF2-40B4-BE49-F238E27FC236}">
                    <a16:creationId xmlns:a16="http://schemas.microsoft.com/office/drawing/2014/main" id="{72821390-FA0B-2085-3B3D-106D9A153F52}"/>
                  </a:ext>
                </a:extLst>
              </p:cNvPr>
              <p:cNvSpPr>
                <a:spLocks/>
              </p:cNvSpPr>
              <p:nvPr/>
            </p:nvSpPr>
            <p:spPr bwMode="auto">
              <a:xfrm>
                <a:off x="10198101" y="2282825"/>
                <a:ext cx="449263" cy="392112"/>
              </a:xfrm>
              <a:custGeom>
                <a:avLst/>
                <a:gdLst>
                  <a:gd name="T0" fmla="*/ 114 w 120"/>
                  <a:gd name="T1" fmla="*/ 84 h 104"/>
                  <a:gd name="T2" fmla="*/ 17 w 120"/>
                  <a:gd name="T3" fmla="*/ 88 h 104"/>
                  <a:gd name="T4" fmla="*/ 15 w 120"/>
                  <a:gd name="T5" fmla="*/ 8 h 104"/>
                  <a:gd name="T6" fmla="*/ 0 w 120"/>
                  <a:gd name="T7" fmla="*/ 7 h 104"/>
                  <a:gd name="T8" fmla="*/ 3 w 120"/>
                  <a:gd name="T9" fmla="*/ 98 h 104"/>
                  <a:gd name="T10" fmla="*/ 3 w 120"/>
                  <a:gd name="T11" fmla="*/ 98 h 104"/>
                  <a:gd name="T12" fmla="*/ 3 w 120"/>
                  <a:gd name="T13" fmla="*/ 100 h 104"/>
                  <a:gd name="T14" fmla="*/ 113 w 120"/>
                  <a:gd name="T15" fmla="*/ 99 h 104"/>
                  <a:gd name="T16" fmla="*/ 114 w 120"/>
                  <a:gd name="T17" fmla="*/ 8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04">
                    <a:moveTo>
                      <a:pt x="114" y="84"/>
                    </a:moveTo>
                    <a:cubicBezTo>
                      <a:pt x="110" y="89"/>
                      <a:pt x="35" y="88"/>
                      <a:pt x="17" y="88"/>
                    </a:cubicBezTo>
                    <a:cubicBezTo>
                      <a:pt x="17" y="72"/>
                      <a:pt x="18" y="13"/>
                      <a:pt x="15" y="8"/>
                    </a:cubicBezTo>
                    <a:cubicBezTo>
                      <a:pt x="10" y="0"/>
                      <a:pt x="0" y="7"/>
                      <a:pt x="0" y="7"/>
                    </a:cubicBezTo>
                    <a:cubicBezTo>
                      <a:pt x="8" y="12"/>
                      <a:pt x="3" y="98"/>
                      <a:pt x="3" y="98"/>
                    </a:cubicBezTo>
                    <a:cubicBezTo>
                      <a:pt x="3" y="98"/>
                      <a:pt x="3" y="98"/>
                      <a:pt x="3" y="98"/>
                    </a:cubicBezTo>
                    <a:cubicBezTo>
                      <a:pt x="3" y="100"/>
                      <a:pt x="3" y="100"/>
                      <a:pt x="3" y="100"/>
                    </a:cubicBezTo>
                    <a:cubicBezTo>
                      <a:pt x="3" y="100"/>
                      <a:pt x="106" y="104"/>
                      <a:pt x="113" y="99"/>
                    </a:cubicBezTo>
                    <a:cubicBezTo>
                      <a:pt x="120" y="94"/>
                      <a:pt x="114" y="84"/>
                      <a:pt x="114"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white"/>
                  </a:solidFill>
                  <a:effectLst/>
                  <a:uLnTx/>
                  <a:uFillTx/>
                  <a:latin typeface="Aptos Display" panose="02110004020202020204"/>
                  <a:ea typeface="+mn-ea"/>
                  <a:cs typeface="+mn-cs"/>
                </a:endParaRPr>
              </a:p>
            </p:txBody>
          </p:sp>
          <p:sp>
            <p:nvSpPr>
              <p:cNvPr id="97" name="Freeform 146">
                <a:extLst>
                  <a:ext uri="{FF2B5EF4-FFF2-40B4-BE49-F238E27FC236}">
                    <a16:creationId xmlns:a16="http://schemas.microsoft.com/office/drawing/2014/main" id="{1EBB57A6-4CA0-59E9-E222-DEA99D79A57B}"/>
                  </a:ext>
                </a:extLst>
              </p:cNvPr>
              <p:cNvSpPr>
                <a:spLocks/>
              </p:cNvSpPr>
              <p:nvPr/>
            </p:nvSpPr>
            <p:spPr bwMode="auto">
              <a:xfrm>
                <a:off x="10302876" y="2320925"/>
                <a:ext cx="344488" cy="241300"/>
              </a:xfrm>
              <a:custGeom>
                <a:avLst/>
                <a:gdLst>
                  <a:gd name="T0" fmla="*/ 59 w 92"/>
                  <a:gd name="T1" fmla="*/ 3 h 64"/>
                  <a:gd name="T2" fmla="*/ 60 w 92"/>
                  <a:gd name="T3" fmla="*/ 3 h 64"/>
                  <a:gd name="T4" fmla="*/ 92 w 92"/>
                  <a:gd name="T5" fmla="*/ 0 h 64"/>
                  <a:gd name="T6" fmla="*/ 92 w 92"/>
                  <a:gd name="T7" fmla="*/ 1 h 64"/>
                  <a:gd name="T8" fmla="*/ 87 w 92"/>
                  <a:gd name="T9" fmla="*/ 33 h 64"/>
                  <a:gd name="T10" fmla="*/ 78 w 92"/>
                  <a:gd name="T11" fmla="*/ 23 h 64"/>
                  <a:gd name="T12" fmla="*/ 49 w 92"/>
                  <a:gd name="T13" fmla="*/ 49 h 64"/>
                  <a:gd name="T14" fmla="*/ 43 w 92"/>
                  <a:gd name="T15" fmla="*/ 45 h 64"/>
                  <a:gd name="T16" fmla="*/ 37 w 92"/>
                  <a:gd name="T17" fmla="*/ 41 h 64"/>
                  <a:gd name="T18" fmla="*/ 9 w 92"/>
                  <a:gd name="T19" fmla="*/ 64 h 64"/>
                  <a:gd name="T20" fmla="*/ 0 w 92"/>
                  <a:gd name="T21" fmla="*/ 53 h 64"/>
                  <a:gd name="T22" fmla="*/ 0 w 92"/>
                  <a:gd name="T23" fmla="*/ 53 h 64"/>
                  <a:gd name="T24" fmla="*/ 36 w 92"/>
                  <a:gd name="T25" fmla="*/ 24 h 64"/>
                  <a:gd name="T26" fmla="*/ 43 w 92"/>
                  <a:gd name="T27" fmla="*/ 27 h 64"/>
                  <a:gd name="T28" fmla="*/ 48 w 92"/>
                  <a:gd name="T29" fmla="*/ 31 h 64"/>
                  <a:gd name="T30" fmla="*/ 68 w 92"/>
                  <a:gd name="T31" fmla="*/ 13 h 64"/>
                  <a:gd name="T32" fmla="*/ 59 w 92"/>
                  <a:gd name="T33"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64">
                    <a:moveTo>
                      <a:pt x="59" y="3"/>
                    </a:moveTo>
                    <a:cubicBezTo>
                      <a:pt x="60" y="3"/>
                      <a:pt x="60" y="3"/>
                      <a:pt x="60" y="3"/>
                    </a:cubicBezTo>
                    <a:cubicBezTo>
                      <a:pt x="70" y="2"/>
                      <a:pt x="81" y="1"/>
                      <a:pt x="92" y="0"/>
                    </a:cubicBezTo>
                    <a:cubicBezTo>
                      <a:pt x="92" y="0"/>
                      <a:pt x="92" y="0"/>
                      <a:pt x="92" y="1"/>
                    </a:cubicBezTo>
                    <a:cubicBezTo>
                      <a:pt x="92" y="11"/>
                      <a:pt x="91" y="21"/>
                      <a:pt x="87" y="33"/>
                    </a:cubicBezTo>
                    <a:cubicBezTo>
                      <a:pt x="84" y="29"/>
                      <a:pt x="81" y="27"/>
                      <a:pt x="78" y="23"/>
                    </a:cubicBezTo>
                    <a:cubicBezTo>
                      <a:pt x="68" y="31"/>
                      <a:pt x="59" y="40"/>
                      <a:pt x="49" y="49"/>
                    </a:cubicBezTo>
                    <a:cubicBezTo>
                      <a:pt x="47" y="48"/>
                      <a:pt x="45" y="46"/>
                      <a:pt x="43" y="45"/>
                    </a:cubicBezTo>
                    <a:cubicBezTo>
                      <a:pt x="41" y="44"/>
                      <a:pt x="39" y="42"/>
                      <a:pt x="37" y="41"/>
                    </a:cubicBezTo>
                    <a:cubicBezTo>
                      <a:pt x="28" y="48"/>
                      <a:pt x="19" y="56"/>
                      <a:pt x="9" y="64"/>
                    </a:cubicBezTo>
                    <a:cubicBezTo>
                      <a:pt x="8" y="60"/>
                      <a:pt x="1" y="58"/>
                      <a:pt x="0" y="53"/>
                    </a:cubicBezTo>
                    <a:cubicBezTo>
                      <a:pt x="0" y="53"/>
                      <a:pt x="0" y="53"/>
                      <a:pt x="0" y="53"/>
                    </a:cubicBezTo>
                    <a:cubicBezTo>
                      <a:pt x="13" y="43"/>
                      <a:pt x="24" y="34"/>
                      <a:pt x="36" y="24"/>
                    </a:cubicBezTo>
                    <a:cubicBezTo>
                      <a:pt x="38" y="23"/>
                      <a:pt x="40" y="25"/>
                      <a:pt x="43" y="27"/>
                    </a:cubicBezTo>
                    <a:cubicBezTo>
                      <a:pt x="44" y="28"/>
                      <a:pt x="46" y="30"/>
                      <a:pt x="48" y="31"/>
                    </a:cubicBezTo>
                    <a:cubicBezTo>
                      <a:pt x="55" y="25"/>
                      <a:pt x="61" y="19"/>
                      <a:pt x="68" y="13"/>
                    </a:cubicBezTo>
                    <a:cubicBezTo>
                      <a:pt x="64" y="10"/>
                      <a:pt x="62" y="6"/>
                      <a:pt x="59" y="3"/>
                    </a:cubicBezTo>
                    <a:close/>
                  </a:path>
                </a:pathLst>
              </a:custGeom>
              <a:solidFill>
                <a:srgbClr val="D0D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a:ln>
                    <a:noFill/>
                  </a:ln>
                  <a:solidFill>
                    <a:prstClr val="white"/>
                  </a:solidFill>
                  <a:effectLst/>
                  <a:uLnTx/>
                  <a:uFillTx/>
                  <a:latin typeface="Aptos Display" panose="02110004020202020204"/>
                  <a:ea typeface="+mn-ea"/>
                  <a:cs typeface="+mn-cs"/>
                </a:endParaRPr>
              </a:p>
            </p:txBody>
          </p:sp>
        </p:grpSp>
      </p:grpSp>
      <p:sp>
        <p:nvSpPr>
          <p:cNvPr id="98" name="Subtitle 2">
            <a:extLst>
              <a:ext uri="{FF2B5EF4-FFF2-40B4-BE49-F238E27FC236}">
                <a16:creationId xmlns:a16="http://schemas.microsoft.com/office/drawing/2014/main" id="{FFF23FCF-D731-FCEB-4716-94370FE8E66D}"/>
              </a:ext>
            </a:extLst>
          </p:cNvPr>
          <p:cNvSpPr txBox="1">
            <a:spLocks/>
          </p:cNvSpPr>
          <p:nvPr/>
        </p:nvSpPr>
        <p:spPr>
          <a:xfrm>
            <a:off x="7587660" y="5530361"/>
            <a:ext cx="1866533" cy="482993"/>
          </a:xfrm>
          <a:prstGeom prst="rect">
            <a:avLst/>
          </a:prstGeom>
        </p:spPr>
        <p:txBody>
          <a:bodyPr vert="horz" lIns="68580" tIns="34290" rIns="68580" bIns="3429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Ubuntu" panose="020B050403060203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Ubuntu" panose="020B050403060203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Ubuntu" panose="020B050403060203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514350" rtl="0" eaLnBrk="1" fontAlgn="auto" latinLnBrk="0" hangingPunct="1">
              <a:lnSpc>
                <a:spcPct val="150000"/>
              </a:lnSpc>
              <a:spcBef>
                <a:spcPts val="563"/>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srgbClr val="0E2841"/>
                </a:solidFill>
                <a:effectLst/>
                <a:uLnTx/>
                <a:uFillTx/>
                <a:latin typeface="Ubuntu" panose="020B0504030602030204" pitchFamily="34" charset="0"/>
                <a:ea typeface="+mn-ea"/>
                <a:cs typeface="+mn-cs"/>
              </a:rPr>
              <a:t>reduce the average patient time to therapy by</a:t>
            </a:r>
          </a:p>
        </p:txBody>
      </p:sp>
      <p:sp>
        <p:nvSpPr>
          <p:cNvPr id="99" name="Subtitle 2">
            <a:extLst>
              <a:ext uri="{FF2B5EF4-FFF2-40B4-BE49-F238E27FC236}">
                <a16:creationId xmlns:a16="http://schemas.microsoft.com/office/drawing/2014/main" id="{583E36B5-4E0D-2550-5CD4-F940499C9912}"/>
              </a:ext>
            </a:extLst>
          </p:cNvPr>
          <p:cNvSpPr txBox="1">
            <a:spLocks/>
          </p:cNvSpPr>
          <p:nvPr/>
        </p:nvSpPr>
        <p:spPr>
          <a:xfrm>
            <a:off x="8809723" y="5581699"/>
            <a:ext cx="1482003" cy="626646"/>
          </a:xfrm>
          <a:prstGeom prst="rect">
            <a:avLst/>
          </a:prstGeom>
        </p:spPr>
        <p:txBody>
          <a:bodyPr vert="horz" wrap="square" lIns="68580" tIns="34290" rIns="68580" bIns="34290" rtlCol="0" anchor="t" anchorCtr="0">
            <a:sp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Ubuntu" panose="020B050403060203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Ubuntu" panose="020B050403060203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Ubuntu" panose="020B050403060203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514350" rtl="0" eaLnBrk="1" fontAlgn="auto" latinLnBrk="0" hangingPunct="1">
              <a:lnSpc>
                <a:spcPct val="150000"/>
              </a:lnSpc>
              <a:spcBef>
                <a:spcPts val="563"/>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0E2841"/>
                </a:solidFill>
                <a:effectLst/>
                <a:uLnTx/>
                <a:uFillTx/>
                <a:latin typeface="Ubuntu" panose="020B0504030602030204" pitchFamily="34" charset="0"/>
                <a:ea typeface="+mn-ea"/>
                <a:cs typeface="+mn-cs"/>
              </a:rPr>
              <a:t>30%</a:t>
            </a:r>
          </a:p>
        </p:txBody>
      </p:sp>
      <p:sp>
        <p:nvSpPr>
          <p:cNvPr id="100" name="Subtitle 2">
            <a:extLst>
              <a:ext uri="{FF2B5EF4-FFF2-40B4-BE49-F238E27FC236}">
                <a16:creationId xmlns:a16="http://schemas.microsoft.com/office/drawing/2014/main" id="{5908B1C6-92F5-51B6-4B47-CA24D9E17D6A}"/>
              </a:ext>
            </a:extLst>
          </p:cNvPr>
          <p:cNvSpPr txBox="1">
            <a:spLocks/>
          </p:cNvSpPr>
          <p:nvPr/>
        </p:nvSpPr>
        <p:spPr>
          <a:xfrm>
            <a:off x="1847528" y="6199420"/>
            <a:ext cx="3921031" cy="253916"/>
          </a:xfrm>
          <a:prstGeom prst="rect">
            <a:avLst/>
          </a:prstGeom>
        </p:spPr>
        <p:txBody>
          <a:bodyPr vert="horz" wrap="square" lIns="68580" tIns="34290" rIns="68580" bIns="34290" rtlCol="0">
            <a:sp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Ubuntu" panose="020B050403060203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Ubuntu" panose="020B0504030602030204" pitchFamily="34"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Ubuntu" panose="020B0504030602030204" pitchFamily="34"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Ubuntu" panose="020B0504030602030204" pitchFamily="34"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51435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a:ln>
                  <a:noFill/>
                </a:ln>
                <a:solidFill>
                  <a:srgbClr val="0E2841"/>
                </a:solidFill>
                <a:effectLst/>
                <a:uLnTx/>
                <a:uFillTx/>
                <a:latin typeface="Ubuntu" panose="020B0504030602030204" pitchFamily="34" charset="0"/>
                <a:ea typeface="+mn-ea"/>
                <a:cs typeface="+mn-cs"/>
              </a:rPr>
              <a:t>For a specialty Pharma, we found that for every 1% increase in the number of scripts that result  </a:t>
            </a:r>
          </a:p>
          <a:p>
            <a:pPr marL="0" marR="0" lvl="0" indent="0" algn="l" defTabSz="51435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a:ln>
                  <a:noFill/>
                </a:ln>
                <a:solidFill>
                  <a:srgbClr val="0E2841"/>
                </a:solidFill>
                <a:effectLst/>
                <a:uLnTx/>
                <a:uFillTx/>
                <a:latin typeface="Ubuntu" panose="020B0504030602030204" pitchFamily="34" charset="0"/>
                <a:ea typeface="+mn-ea"/>
                <a:cs typeface="+mn-cs"/>
              </a:rPr>
              <a:t>in sales, they can generate an incremental $8-10M.</a:t>
            </a:r>
            <a:endParaRPr kumimoji="0" lang="en-US" sz="600" b="1" i="0" u="none" strike="noStrike" kern="1200" cap="none" spc="0" normalizeH="0" baseline="0" noProof="0">
              <a:ln>
                <a:noFill/>
              </a:ln>
              <a:solidFill>
                <a:srgbClr val="0E2841"/>
              </a:solidFill>
              <a:effectLst/>
              <a:uLnTx/>
              <a:uFillTx/>
              <a:latin typeface="Ubuntu" panose="020B0504030602030204" pitchFamily="34" charset="0"/>
              <a:ea typeface="+mn-ea"/>
              <a:cs typeface="+mn-cs"/>
            </a:endParaRPr>
          </a:p>
        </p:txBody>
      </p:sp>
    </p:spTree>
    <p:extLst>
      <p:ext uri="{BB962C8B-B14F-4D97-AF65-F5344CB8AC3E}">
        <p14:creationId xmlns:p14="http://schemas.microsoft.com/office/powerpoint/2010/main" val="286146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0">
            <a:extLst>
              <a:ext uri="{FF2B5EF4-FFF2-40B4-BE49-F238E27FC236}">
                <a16:creationId xmlns:a16="http://schemas.microsoft.com/office/drawing/2014/main" id="{55C8715F-B565-4D80-BDA1-6592D2FE8813}"/>
              </a:ext>
            </a:extLst>
          </p:cNvPr>
          <p:cNvSpPr/>
          <p:nvPr/>
        </p:nvSpPr>
        <p:spPr>
          <a:xfrm>
            <a:off x="-2313" y="1041382"/>
            <a:ext cx="12191996" cy="5957892"/>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dirty="0">
              <a:ln>
                <a:noFill/>
              </a:ln>
              <a:solidFill>
                <a:srgbClr val="FFFFFF"/>
              </a:solidFill>
              <a:effectLst/>
              <a:uLnTx/>
              <a:uFillTx/>
              <a:latin typeface="Ubuntu" pitchFamily="34"/>
              <a:ea typeface="+mn-ea"/>
              <a:cs typeface="+mn-cs"/>
            </a:endParaRPr>
          </a:p>
        </p:txBody>
      </p:sp>
      <p:sp>
        <p:nvSpPr>
          <p:cNvPr id="3" name="Title 3">
            <a:extLst>
              <a:ext uri="{FF2B5EF4-FFF2-40B4-BE49-F238E27FC236}">
                <a16:creationId xmlns:a16="http://schemas.microsoft.com/office/drawing/2014/main" id="{0F785860-C64D-4705-AE37-91DC8EF9F2B3}"/>
              </a:ext>
            </a:extLst>
          </p:cNvPr>
          <p:cNvSpPr txBox="1">
            <a:spLocks noGrp="1"/>
          </p:cNvSpPr>
          <p:nvPr>
            <p:ph type="title"/>
          </p:nvPr>
        </p:nvSpPr>
        <p:spPr>
          <a:xfrm>
            <a:off x="228600" y="0"/>
            <a:ext cx="11128248" cy="1106424"/>
          </a:xfrm>
          <a:prstGeom prst="rect">
            <a:avLst/>
          </a:prstGeom>
          <a:noFill/>
          <a:ln>
            <a:noFill/>
          </a:ln>
        </p:spPr>
        <p:txBody>
          <a:bodyPr vert="horz" wrap="square" lIns="0" tIns="0" rIns="0" bIns="0" anchor="ctr" anchorCtr="0" compatLnSpc="1">
            <a:noAutofit/>
          </a:bodyPr>
          <a:lstStyle/>
          <a:p>
            <a:pPr lvl="0"/>
            <a:r>
              <a:rPr lang="en-US" sz="2400" b="1" dirty="0">
                <a:solidFill>
                  <a:srgbClr val="2B0A3D"/>
                </a:solidFill>
                <a:latin typeface="Ubuntu" pitchFamily="34"/>
              </a:rPr>
              <a:t>Patient Journey Overview SUPPORTED BY CAPGEMINI  </a:t>
            </a:r>
            <a:endParaRPr lang="en-GB" sz="2400" b="1" dirty="0">
              <a:solidFill>
                <a:srgbClr val="2B0A3D"/>
              </a:solidFill>
              <a:latin typeface="Ubuntu" pitchFamily="34"/>
            </a:endParaRPr>
          </a:p>
        </p:txBody>
      </p:sp>
      <p:grpSp>
        <p:nvGrpSpPr>
          <p:cNvPr id="4" name="Group 79">
            <a:extLst>
              <a:ext uri="{FF2B5EF4-FFF2-40B4-BE49-F238E27FC236}">
                <a16:creationId xmlns:a16="http://schemas.microsoft.com/office/drawing/2014/main" id="{A50CA31F-ED8D-46A9-B98D-0CDBEAF908FD}"/>
              </a:ext>
            </a:extLst>
          </p:cNvPr>
          <p:cNvGrpSpPr/>
          <p:nvPr/>
        </p:nvGrpSpPr>
        <p:grpSpPr>
          <a:xfrm>
            <a:off x="71323" y="1038904"/>
            <a:ext cx="11746857" cy="5469840"/>
            <a:chOff x="71323" y="1038904"/>
            <a:chExt cx="11746857" cy="5469840"/>
          </a:xfrm>
        </p:grpSpPr>
        <p:sp>
          <p:nvSpPr>
            <p:cNvPr id="5" name="Text Placeholder 3">
              <a:extLst>
                <a:ext uri="{FF2B5EF4-FFF2-40B4-BE49-F238E27FC236}">
                  <a16:creationId xmlns:a16="http://schemas.microsoft.com/office/drawing/2014/main" id="{11286F13-B752-45A0-AC06-D043DA1926F4}"/>
                </a:ext>
              </a:extLst>
            </p:cNvPr>
            <p:cNvSpPr txBox="1"/>
            <p:nvPr/>
          </p:nvSpPr>
          <p:spPr>
            <a:xfrm>
              <a:off x="237268" y="1038904"/>
              <a:ext cx="11580912" cy="355244"/>
            </a:xfrm>
            <a:prstGeom prst="rect">
              <a:avLst/>
            </a:prstGeom>
            <a:solidFill>
              <a:srgbClr val="005482"/>
            </a:solidFill>
            <a:ln cap="flat">
              <a:noFill/>
            </a:ln>
          </p:spPr>
          <p:txBody>
            <a:bodyPr vert="horz" wrap="square" lIns="91440" tIns="45720" rIns="91440" bIns="45720" anchor="ctr" anchorCtr="0" compatLnSpc="1">
              <a:normAutofit/>
            </a:bodyPr>
            <a:lstStyle/>
            <a:p>
              <a:pPr marL="0" marR="0" lvl="0" indent="0" algn="l" defTabSz="1219169" rtl="0" eaLnBrk="1" fontAlgn="auto" latinLnBrk="0" hangingPunct="1">
                <a:lnSpc>
                  <a:spcPct val="90000"/>
                </a:lnSpc>
                <a:spcBef>
                  <a:spcPts val="1335"/>
                </a:spcBef>
                <a:spcAft>
                  <a:spcPts val="0"/>
                </a:spcAft>
                <a:buClrTx/>
                <a:buSzTx/>
                <a:buFontTx/>
                <a:buNone/>
                <a:tabLst/>
                <a:defRPr sz="1800" b="0" i="0" u="none" strike="noStrike" kern="0" cap="none" spc="0" baseline="0">
                  <a:solidFill>
                    <a:srgbClr val="000000"/>
                  </a:solidFill>
                  <a:uFillTx/>
                </a:defRPr>
              </a:pPr>
              <a:r>
                <a:rPr kumimoji="0" lang="en-IN" sz="1200" b="0" i="0" u="none" strike="noStrike" kern="1200" cap="none" spc="0" normalizeH="0" baseline="0" noProof="0" dirty="0">
                  <a:ln>
                    <a:noFill/>
                  </a:ln>
                  <a:solidFill>
                    <a:srgbClr val="FFFFFF"/>
                  </a:solidFill>
                  <a:effectLst/>
                  <a:uLnTx/>
                  <a:uFillTx/>
                  <a:latin typeface="Ubuntu"/>
                  <a:ea typeface="+mn-ea"/>
                  <a:cs typeface="+mn-cs"/>
                </a:rPr>
                <a:t>Identify Key Milestones/Obstacles in Patient Approval Process</a:t>
              </a:r>
            </a:p>
          </p:txBody>
        </p:sp>
        <p:sp>
          <p:nvSpPr>
            <p:cNvPr id="6" name="Rounded Rectangle 7">
              <a:extLst>
                <a:ext uri="{FF2B5EF4-FFF2-40B4-BE49-F238E27FC236}">
                  <a16:creationId xmlns:a16="http://schemas.microsoft.com/office/drawing/2014/main" id="{50DC0E94-8D0A-45AD-9F11-7BE08CAF05CD}"/>
                </a:ext>
              </a:extLst>
            </p:cNvPr>
            <p:cNvSpPr/>
            <p:nvPr/>
          </p:nvSpPr>
          <p:spPr>
            <a:xfrm>
              <a:off x="4665268" y="3081262"/>
              <a:ext cx="1015550"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57150" cap="flat">
              <a:solidFill>
                <a:srgbClr val="00B0F0"/>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Enrollment</a:t>
              </a:r>
            </a:p>
          </p:txBody>
        </p:sp>
        <p:sp>
          <p:nvSpPr>
            <p:cNvPr id="7" name="Rounded Rectangle 8">
              <a:extLst>
                <a:ext uri="{FF2B5EF4-FFF2-40B4-BE49-F238E27FC236}">
                  <a16:creationId xmlns:a16="http://schemas.microsoft.com/office/drawing/2014/main" id="{AE81E786-8EC9-4945-84FC-E2BE439A9924}"/>
                </a:ext>
              </a:extLst>
            </p:cNvPr>
            <p:cNvSpPr/>
            <p:nvPr/>
          </p:nvSpPr>
          <p:spPr>
            <a:xfrm>
              <a:off x="6425991" y="3080192"/>
              <a:ext cx="1015550"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57150" cap="flat">
              <a:solidFill>
                <a:srgbClr val="A842E0"/>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Benefits Investigation</a:t>
              </a:r>
            </a:p>
          </p:txBody>
        </p:sp>
        <p:cxnSp>
          <p:nvCxnSpPr>
            <p:cNvPr id="8" name="Straight Arrow Connector 83">
              <a:extLst>
                <a:ext uri="{FF2B5EF4-FFF2-40B4-BE49-F238E27FC236}">
                  <a16:creationId xmlns:a16="http://schemas.microsoft.com/office/drawing/2014/main" id="{3EAC9BC7-3C1F-405D-9F2C-D1C28CBC48AC}"/>
                </a:ext>
              </a:extLst>
            </p:cNvPr>
            <p:cNvCxnSpPr>
              <a:stCxn id="6" idx="1"/>
              <a:endCxn id="7" idx="3"/>
            </p:cNvCxnSpPr>
            <p:nvPr/>
          </p:nvCxnSpPr>
          <p:spPr>
            <a:xfrm flipV="1">
              <a:off x="5680818" y="3333467"/>
              <a:ext cx="745173" cy="1070"/>
            </a:xfrm>
            <a:prstGeom prst="straightConnector1">
              <a:avLst/>
            </a:prstGeom>
            <a:noFill/>
            <a:ln w="6345" cap="flat">
              <a:solidFill>
                <a:srgbClr val="000000"/>
              </a:solidFill>
              <a:prstDash val="solid"/>
              <a:miter/>
              <a:tailEnd type="arrow"/>
            </a:ln>
          </p:spPr>
        </p:cxnSp>
        <p:sp>
          <p:nvSpPr>
            <p:cNvPr id="9" name="Rounded Rectangle 11">
              <a:extLst>
                <a:ext uri="{FF2B5EF4-FFF2-40B4-BE49-F238E27FC236}">
                  <a16:creationId xmlns:a16="http://schemas.microsoft.com/office/drawing/2014/main" id="{50CF1230-CD70-4033-882E-C9C490528204}"/>
                </a:ext>
              </a:extLst>
            </p:cNvPr>
            <p:cNvSpPr/>
            <p:nvPr/>
          </p:nvSpPr>
          <p:spPr>
            <a:xfrm>
              <a:off x="8183916" y="3080192"/>
              <a:ext cx="1015550"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57150" cap="flat">
              <a:solidFill>
                <a:srgbClr val="70AD10"/>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Prior Authorization/</a:t>
              </a:r>
            </a:p>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Appeal</a:t>
              </a:r>
            </a:p>
          </p:txBody>
        </p:sp>
        <p:cxnSp>
          <p:nvCxnSpPr>
            <p:cNvPr id="10" name="Straight Arrow Connector 85">
              <a:extLst>
                <a:ext uri="{FF2B5EF4-FFF2-40B4-BE49-F238E27FC236}">
                  <a16:creationId xmlns:a16="http://schemas.microsoft.com/office/drawing/2014/main" id="{0CEF86A7-1766-4DAD-8074-3E272135B00E}"/>
                </a:ext>
              </a:extLst>
            </p:cNvPr>
            <p:cNvCxnSpPr>
              <a:stCxn id="7" idx="1"/>
              <a:endCxn id="9" idx="3"/>
            </p:cNvCxnSpPr>
            <p:nvPr/>
          </p:nvCxnSpPr>
          <p:spPr>
            <a:xfrm>
              <a:off x="7441541" y="3333467"/>
              <a:ext cx="742375" cy="0"/>
            </a:xfrm>
            <a:prstGeom prst="straightConnector1">
              <a:avLst/>
            </a:prstGeom>
            <a:noFill/>
            <a:ln w="6345" cap="flat">
              <a:solidFill>
                <a:srgbClr val="000000"/>
              </a:solidFill>
              <a:prstDash val="solid"/>
              <a:miter/>
              <a:tailEnd type="arrow"/>
            </a:ln>
          </p:spPr>
        </p:cxnSp>
        <p:sp>
          <p:nvSpPr>
            <p:cNvPr id="11" name="Rounded Rectangle 20">
              <a:extLst>
                <a:ext uri="{FF2B5EF4-FFF2-40B4-BE49-F238E27FC236}">
                  <a16:creationId xmlns:a16="http://schemas.microsoft.com/office/drawing/2014/main" id="{1F562F60-F65A-4C17-9C53-68356A155174}"/>
                </a:ext>
              </a:extLst>
            </p:cNvPr>
            <p:cNvSpPr/>
            <p:nvPr/>
          </p:nvSpPr>
          <p:spPr>
            <a:xfrm>
              <a:off x="10290364" y="3080192"/>
              <a:ext cx="1015550"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C0FFE8"/>
            </a:solidFill>
            <a:ln w="57150" cap="flat">
              <a:solidFill>
                <a:srgbClr val="00B050"/>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Approved</a:t>
              </a:r>
            </a:p>
          </p:txBody>
        </p:sp>
        <p:cxnSp>
          <p:nvCxnSpPr>
            <p:cNvPr id="12" name="Straight Arrow Connector 87">
              <a:extLst>
                <a:ext uri="{FF2B5EF4-FFF2-40B4-BE49-F238E27FC236}">
                  <a16:creationId xmlns:a16="http://schemas.microsoft.com/office/drawing/2014/main" id="{FB8BD40B-1568-472D-8C3D-D416727E7598}"/>
                </a:ext>
              </a:extLst>
            </p:cNvPr>
            <p:cNvCxnSpPr>
              <a:stCxn id="9" idx="1"/>
              <a:endCxn id="11" idx="3"/>
            </p:cNvCxnSpPr>
            <p:nvPr/>
          </p:nvCxnSpPr>
          <p:spPr>
            <a:xfrm>
              <a:off x="9199466" y="3333467"/>
              <a:ext cx="1090898" cy="0"/>
            </a:xfrm>
            <a:prstGeom prst="straightConnector1">
              <a:avLst/>
            </a:prstGeom>
            <a:noFill/>
            <a:ln w="6345" cap="flat">
              <a:solidFill>
                <a:srgbClr val="000000"/>
              </a:solidFill>
              <a:prstDash val="solid"/>
              <a:miter/>
              <a:tailEnd type="arrow"/>
            </a:ln>
          </p:spPr>
        </p:cxnSp>
        <p:sp>
          <p:nvSpPr>
            <p:cNvPr id="13" name="Rounded Rectangle 24">
              <a:extLst>
                <a:ext uri="{FF2B5EF4-FFF2-40B4-BE49-F238E27FC236}">
                  <a16:creationId xmlns:a16="http://schemas.microsoft.com/office/drawing/2014/main" id="{F05291F3-7EED-445E-823D-92FA36115BAD}"/>
                </a:ext>
              </a:extLst>
            </p:cNvPr>
            <p:cNvSpPr/>
            <p:nvPr/>
          </p:nvSpPr>
          <p:spPr>
            <a:xfrm>
              <a:off x="10290364" y="4000737"/>
              <a:ext cx="1015550"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FFCDCD"/>
            </a:solidFill>
            <a:ln w="57150" cap="flat">
              <a:solidFill>
                <a:srgbClr val="FF0000"/>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Denied</a:t>
              </a:r>
            </a:p>
          </p:txBody>
        </p:sp>
        <p:cxnSp>
          <p:nvCxnSpPr>
            <p:cNvPr id="14" name="Elbow Connector 27">
              <a:extLst>
                <a:ext uri="{FF2B5EF4-FFF2-40B4-BE49-F238E27FC236}">
                  <a16:creationId xmlns:a16="http://schemas.microsoft.com/office/drawing/2014/main" id="{5E8BF8F9-6E1B-4259-8157-BC56E8E51D16}"/>
                </a:ext>
              </a:extLst>
            </p:cNvPr>
            <p:cNvCxnSpPr>
              <a:stCxn id="9" idx="1"/>
              <a:endCxn id="13" idx="3"/>
            </p:cNvCxnSpPr>
            <p:nvPr/>
          </p:nvCxnSpPr>
          <p:spPr>
            <a:xfrm>
              <a:off x="9199466" y="3333467"/>
              <a:ext cx="1090898" cy="920545"/>
            </a:xfrm>
            <a:prstGeom prst="bentConnector3">
              <a:avLst>
                <a:gd name="adj1" fmla="val 50000"/>
              </a:avLst>
            </a:prstGeom>
            <a:noFill/>
            <a:ln w="6345" cap="flat">
              <a:solidFill>
                <a:srgbClr val="000000"/>
              </a:solidFill>
              <a:prstDash val="solid"/>
              <a:miter/>
              <a:tailEnd type="arrow"/>
            </a:ln>
          </p:spPr>
        </p:cxnSp>
        <p:sp>
          <p:nvSpPr>
            <p:cNvPr id="15" name="Rounded Rectangle 32">
              <a:extLst>
                <a:ext uri="{FF2B5EF4-FFF2-40B4-BE49-F238E27FC236}">
                  <a16:creationId xmlns:a16="http://schemas.microsoft.com/office/drawing/2014/main" id="{3566CF03-B7F0-4B58-98FF-105097325226}"/>
                </a:ext>
              </a:extLst>
            </p:cNvPr>
            <p:cNvSpPr/>
            <p:nvPr/>
          </p:nvSpPr>
          <p:spPr>
            <a:xfrm>
              <a:off x="4665268" y="4859405"/>
              <a:ext cx="1015550"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57150" cap="flat">
              <a:solidFill>
                <a:srgbClr val="00B0F0"/>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Enrollment</a:t>
              </a:r>
            </a:p>
          </p:txBody>
        </p:sp>
        <p:sp>
          <p:nvSpPr>
            <p:cNvPr id="16" name="Rounded Rectangle 33">
              <a:extLst>
                <a:ext uri="{FF2B5EF4-FFF2-40B4-BE49-F238E27FC236}">
                  <a16:creationId xmlns:a16="http://schemas.microsoft.com/office/drawing/2014/main" id="{C67F37FD-8182-4E9C-84CD-4AAB31020869}"/>
                </a:ext>
              </a:extLst>
            </p:cNvPr>
            <p:cNvSpPr/>
            <p:nvPr/>
          </p:nvSpPr>
          <p:spPr>
            <a:xfrm>
              <a:off x="6425991" y="4858335"/>
              <a:ext cx="1015550"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57150" cap="flat">
              <a:solidFill>
                <a:srgbClr val="A842E0"/>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Benefits Investigation</a:t>
              </a:r>
            </a:p>
          </p:txBody>
        </p:sp>
        <p:cxnSp>
          <p:nvCxnSpPr>
            <p:cNvPr id="17" name="Straight Arrow Connector 92">
              <a:extLst>
                <a:ext uri="{FF2B5EF4-FFF2-40B4-BE49-F238E27FC236}">
                  <a16:creationId xmlns:a16="http://schemas.microsoft.com/office/drawing/2014/main" id="{F3D8ED92-87C8-4C98-ADAC-541A8385063A}"/>
                </a:ext>
              </a:extLst>
            </p:cNvPr>
            <p:cNvCxnSpPr>
              <a:stCxn id="15" idx="1"/>
              <a:endCxn id="16" idx="3"/>
            </p:cNvCxnSpPr>
            <p:nvPr/>
          </p:nvCxnSpPr>
          <p:spPr>
            <a:xfrm flipV="1">
              <a:off x="5680818" y="5111610"/>
              <a:ext cx="745173" cy="1070"/>
            </a:xfrm>
            <a:prstGeom prst="straightConnector1">
              <a:avLst/>
            </a:prstGeom>
            <a:noFill/>
            <a:ln w="6345" cap="flat">
              <a:solidFill>
                <a:srgbClr val="000000"/>
              </a:solidFill>
              <a:prstDash val="solid"/>
              <a:miter/>
              <a:tailEnd type="arrow"/>
            </a:ln>
          </p:spPr>
        </p:cxnSp>
        <p:sp>
          <p:nvSpPr>
            <p:cNvPr id="18" name="Rounded Rectangle 35">
              <a:extLst>
                <a:ext uri="{FF2B5EF4-FFF2-40B4-BE49-F238E27FC236}">
                  <a16:creationId xmlns:a16="http://schemas.microsoft.com/office/drawing/2014/main" id="{1EE4C00A-233E-4E1B-B4FE-8C985A2558B6}"/>
                </a:ext>
              </a:extLst>
            </p:cNvPr>
            <p:cNvSpPr/>
            <p:nvPr/>
          </p:nvSpPr>
          <p:spPr>
            <a:xfrm>
              <a:off x="8183916" y="4858335"/>
              <a:ext cx="1015550"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57150" cap="flat">
              <a:solidFill>
                <a:srgbClr val="70AD10"/>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Prior Authorization/</a:t>
              </a:r>
            </a:p>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Appeal</a:t>
              </a:r>
            </a:p>
          </p:txBody>
        </p:sp>
        <p:sp>
          <p:nvSpPr>
            <p:cNvPr id="19" name="Rounded Rectangle 36">
              <a:extLst>
                <a:ext uri="{FF2B5EF4-FFF2-40B4-BE49-F238E27FC236}">
                  <a16:creationId xmlns:a16="http://schemas.microsoft.com/office/drawing/2014/main" id="{79954219-D696-475F-BF8C-9EA436EB69C8}"/>
                </a:ext>
              </a:extLst>
            </p:cNvPr>
            <p:cNvSpPr/>
            <p:nvPr/>
          </p:nvSpPr>
          <p:spPr>
            <a:xfrm>
              <a:off x="10290364" y="4858335"/>
              <a:ext cx="1015550"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C0FFE8"/>
            </a:solidFill>
            <a:ln w="57150" cap="flat">
              <a:solidFill>
                <a:srgbClr val="00B050"/>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Approved</a:t>
              </a:r>
            </a:p>
          </p:txBody>
        </p:sp>
        <p:cxnSp>
          <p:nvCxnSpPr>
            <p:cNvPr id="20" name="Straight Arrow Connector 95">
              <a:extLst>
                <a:ext uri="{FF2B5EF4-FFF2-40B4-BE49-F238E27FC236}">
                  <a16:creationId xmlns:a16="http://schemas.microsoft.com/office/drawing/2014/main" id="{FD6EAB0A-9EB6-45DF-BAD6-D80B10312577}"/>
                </a:ext>
              </a:extLst>
            </p:cNvPr>
            <p:cNvCxnSpPr>
              <a:stCxn id="16" idx="1"/>
              <a:endCxn id="18" idx="3"/>
            </p:cNvCxnSpPr>
            <p:nvPr/>
          </p:nvCxnSpPr>
          <p:spPr>
            <a:xfrm>
              <a:off x="7441541" y="5111610"/>
              <a:ext cx="742375" cy="0"/>
            </a:xfrm>
            <a:prstGeom prst="straightConnector1">
              <a:avLst/>
            </a:prstGeom>
            <a:noFill/>
            <a:ln w="6345" cap="flat">
              <a:solidFill>
                <a:srgbClr val="000000"/>
              </a:solidFill>
              <a:prstDash val="solid"/>
              <a:miter/>
              <a:tailEnd type="arrow"/>
            </a:ln>
          </p:spPr>
        </p:cxnSp>
        <p:cxnSp>
          <p:nvCxnSpPr>
            <p:cNvPr id="21" name="Straight Arrow Connector 96">
              <a:extLst>
                <a:ext uri="{FF2B5EF4-FFF2-40B4-BE49-F238E27FC236}">
                  <a16:creationId xmlns:a16="http://schemas.microsoft.com/office/drawing/2014/main" id="{A97E8278-2674-4E0B-B87F-4FE30DADA993}"/>
                </a:ext>
              </a:extLst>
            </p:cNvPr>
            <p:cNvCxnSpPr>
              <a:stCxn id="18" idx="1"/>
              <a:endCxn id="19" idx="3"/>
            </p:cNvCxnSpPr>
            <p:nvPr/>
          </p:nvCxnSpPr>
          <p:spPr>
            <a:xfrm>
              <a:off x="9199466" y="5111610"/>
              <a:ext cx="1090898" cy="0"/>
            </a:xfrm>
            <a:prstGeom prst="straightConnector1">
              <a:avLst/>
            </a:prstGeom>
            <a:noFill/>
            <a:ln w="6345" cap="flat">
              <a:solidFill>
                <a:srgbClr val="000000"/>
              </a:solidFill>
              <a:prstDash val="solid"/>
              <a:miter/>
              <a:tailEnd type="arrow"/>
            </a:ln>
          </p:spPr>
        </p:cxnSp>
        <p:cxnSp>
          <p:nvCxnSpPr>
            <p:cNvPr id="22" name="Elbow Connector 44">
              <a:extLst>
                <a:ext uri="{FF2B5EF4-FFF2-40B4-BE49-F238E27FC236}">
                  <a16:creationId xmlns:a16="http://schemas.microsoft.com/office/drawing/2014/main" id="{EEF33151-7BBD-40B8-B4CA-B404C3E12897}"/>
                </a:ext>
              </a:extLst>
            </p:cNvPr>
            <p:cNvCxnSpPr>
              <a:stCxn id="18" idx="1"/>
              <a:endCxn id="13" idx="3"/>
            </p:cNvCxnSpPr>
            <p:nvPr/>
          </p:nvCxnSpPr>
          <p:spPr>
            <a:xfrm flipV="1">
              <a:off x="9199466" y="4254012"/>
              <a:ext cx="1090898" cy="857598"/>
            </a:xfrm>
            <a:prstGeom prst="bentConnector3">
              <a:avLst>
                <a:gd name="adj1" fmla="val 50000"/>
              </a:avLst>
            </a:prstGeom>
            <a:noFill/>
            <a:ln w="6345" cap="flat">
              <a:solidFill>
                <a:srgbClr val="000000"/>
              </a:solidFill>
              <a:prstDash val="solid"/>
              <a:miter/>
              <a:tailEnd type="arrow"/>
            </a:ln>
          </p:spPr>
        </p:cxnSp>
        <p:sp>
          <p:nvSpPr>
            <p:cNvPr id="23" name="Rectangle 98">
              <a:extLst>
                <a:ext uri="{FF2B5EF4-FFF2-40B4-BE49-F238E27FC236}">
                  <a16:creationId xmlns:a16="http://schemas.microsoft.com/office/drawing/2014/main" id="{B41A0CA4-3404-4778-A264-C1C52014F015}"/>
                </a:ext>
              </a:extLst>
            </p:cNvPr>
            <p:cNvSpPr/>
            <p:nvPr/>
          </p:nvSpPr>
          <p:spPr>
            <a:xfrm>
              <a:off x="136035" y="4507141"/>
              <a:ext cx="554958" cy="219291"/>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25" b="0" i="0" u="none" strike="noStrike" kern="1200" cap="none" spc="0" normalizeH="0" baseline="0" noProof="0" dirty="0">
                  <a:ln>
                    <a:noFill/>
                  </a:ln>
                  <a:solidFill>
                    <a:srgbClr val="000000"/>
                  </a:solidFill>
                  <a:effectLst/>
                  <a:uLnTx/>
                  <a:uFillTx/>
                  <a:latin typeface="Verdana"/>
                  <a:ea typeface="+mn-ea"/>
                  <a:cs typeface="+mn-cs"/>
                </a:rPr>
                <a:t>Patient</a:t>
              </a:r>
            </a:p>
          </p:txBody>
        </p:sp>
        <p:cxnSp>
          <p:nvCxnSpPr>
            <p:cNvPr id="24" name="Straight Arrow Connector 99">
              <a:extLst>
                <a:ext uri="{FF2B5EF4-FFF2-40B4-BE49-F238E27FC236}">
                  <a16:creationId xmlns:a16="http://schemas.microsoft.com/office/drawing/2014/main" id="{F61B00EF-96CF-4FE4-A9E7-E5813EA19749}"/>
                </a:ext>
              </a:extLst>
            </p:cNvPr>
            <p:cNvCxnSpPr>
              <a:stCxn id="37" idx="3"/>
              <a:endCxn id="36" idx="1"/>
            </p:cNvCxnSpPr>
            <p:nvPr/>
          </p:nvCxnSpPr>
          <p:spPr>
            <a:xfrm>
              <a:off x="873453" y="4271912"/>
              <a:ext cx="370661" cy="2679"/>
            </a:xfrm>
            <a:prstGeom prst="straightConnector1">
              <a:avLst/>
            </a:prstGeom>
            <a:noFill/>
            <a:ln w="6345" cap="flat">
              <a:solidFill>
                <a:srgbClr val="000000"/>
              </a:solidFill>
              <a:prstDash val="solid"/>
              <a:miter/>
              <a:tailEnd type="arrow"/>
            </a:ln>
          </p:spPr>
        </p:cxnSp>
        <p:sp>
          <p:nvSpPr>
            <p:cNvPr id="25" name="Rectangle 100">
              <a:extLst>
                <a:ext uri="{FF2B5EF4-FFF2-40B4-BE49-F238E27FC236}">
                  <a16:creationId xmlns:a16="http://schemas.microsoft.com/office/drawing/2014/main" id="{DC217AAF-ACEE-4CA3-8859-BE6B7D4950B4}"/>
                </a:ext>
              </a:extLst>
            </p:cNvPr>
            <p:cNvSpPr/>
            <p:nvPr/>
          </p:nvSpPr>
          <p:spPr>
            <a:xfrm>
              <a:off x="1023625" y="4507141"/>
              <a:ext cx="712052" cy="219291"/>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25" b="0" i="0" u="none" strike="noStrike" kern="1200" cap="none" spc="0" normalizeH="0" baseline="0" noProof="0" dirty="0">
                  <a:ln>
                    <a:noFill/>
                  </a:ln>
                  <a:solidFill>
                    <a:srgbClr val="000000"/>
                  </a:solidFill>
                  <a:effectLst/>
                  <a:uLnTx/>
                  <a:uFillTx/>
                  <a:latin typeface="Verdana"/>
                  <a:ea typeface="+mn-ea"/>
                  <a:cs typeface="+mn-cs"/>
                </a:rPr>
                <a:t>Prescriber</a:t>
              </a:r>
            </a:p>
          </p:txBody>
        </p:sp>
        <p:pic>
          <p:nvPicPr>
            <p:cNvPr id="26" name="Picture 101">
              <a:extLst>
                <a:ext uri="{FF2B5EF4-FFF2-40B4-BE49-F238E27FC236}">
                  <a16:creationId xmlns:a16="http://schemas.microsoft.com/office/drawing/2014/main" id="{A42B27FB-D847-4720-8E15-36FB0736DAF0}"/>
                </a:ext>
              </a:extLst>
            </p:cNvPr>
            <p:cNvPicPr>
              <a:picLocks noChangeAspect="1"/>
            </p:cNvPicPr>
            <p:nvPr/>
          </p:nvPicPr>
          <p:blipFill>
            <a:blip r:embed="rId2"/>
            <a:stretch>
              <a:fillRect/>
            </a:stretch>
          </p:blipFill>
          <p:spPr>
            <a:xfrm>
              <a:off x="2827882" y="4858335"/>
              <a:ext cx="975116" cy="506550"/>
            </a:xfrm>
            <a:prstGeom prst="rect">
              <a:avLst/>
            </a:prstGeom>
            <a:noFill/>
            <a:ln cap="flat">
              <a:noFill/>
            </a:ln>
          </p:spPr>
        </p:pic>
        <p:cxnSp>
          <p:nvCxnSpPr>
            <p:cNvPr id="27" name="Elbow Connector 59">
              <a:extLst>
                <a:ext uri="{FF2B5EF4-FFF2-40B4-BE49-F238E27FC236}">
                  <a16:creationId xmlns:a16="http://schemas.microsoft.com/office/drawing/2014/main" id="{95CDD526-E232-40DE-915C-ECC231F4CF9D}"/>
                </a:ext>
              </a:extLst>
            </p:cNvPr>
            <p:cNvCxnSpPr>
              <a:stCxn id="36" idx="3"/>
              <a:endCxn id="26" idx="1"/>
            </p:cNvCxnSpPr>
            <p:nvPr/>
          </p:nvCxnSpPr>
          <p:spPr>
            <a:xfrm>
              <a:off x="1761216" y="4274582"/>
              <a:ext cx="1066666" cy="837032"/>
            </a:xfrm>
            <a:prstGeom prst="bentConnector3">
              <a:avLst/>
            </a:prstGeom>
            <a:noFill/>
            <a:ln w="6345" cap="flat">
              <a:solidFill>
                <a:srgbClr val="000000"/>
              </a:solidFill>
              <a:prstDash val="solid"/>
              <a:miter/>
              <a:tailEnd type="arrow"/>
            </a:ln>
          </p:spPr>
        </p:cxnSp>
        <p:sp>
          <p:nvSpPr>
            <p:cNvPr id="28" name="Rectangle 103">
              <a:extLst>
                <a:ext uri="{FF2B5EF4-FFF2-40B4-BE49-F238E27FC236}">
                  <a16:creationId xmlns:a16="http://schemas.microsoft.com/office/drawing/2014/main" id="{C0392505-38D5-4360-9E1B-9E057BB40544}"/>
                </a:ext>
              </a:extLst>
            </p:cNvPr>
            <p:cNvSpPr/>
            <p:nvPr/>
          </p:nvSpPr>
          <p:spPr>
            <a:xfrm>
              <a:off x="2961019" y="5290489"/>
              <a:ext cx="708852" cy="346246"/>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25" b="0" i="0" u="none" strike="noStrike" kern="1200" cap="none" spc="0" normalizeH="0" baseline="0" noProof="0" dirty="0">
                  <a:ln>
                    <a:noFill/>
                  </a:ln>
                  <a:solidFill>
                    <a:srgbClr val="000000"/>
                  </a:solidFill>
                  <a:effectLst/>
                  <a:uLnTx/>
                  <a:uFillTx/>
                  <a:latin typeface="Verdana"/>
                  <a:ea typeface="+mn-ea"/>
                  <a:cs typeface="+mn-cs"/>
                </a:rPr>
                <a:t>Specialty </a:t>
              </a:r>
            </a:p>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25" b="0" i="0" u="none" strike="noStrike" kern="1200" cap="none" spc="0" normalizeH="0" baseline="0" noProof="0" dirty="0">
                  <a:ln>
                    <a:noFill/>
                  </a:ln>
                  <a:solidFill>
                    <a:srgbClr val="000000"/>
                  </a:solidFill>
                  <a:effectLst/>
                  <a:uLnTx/>
                  <a:uFillTx/>
                  <a:latin typeface="Verdana"/>
                  <a:ea typeface="+mn-ea"/>
                  <a:cs typeface="+mn-cs"/>
                </a:rPr>
                <a:t>Pharmacy</a:t>
              </a:r>
            </a:p>
          </p:txBody>
        </p:sp>
        <p:pic>
          <p:nvPicPr>
            <p:cNvPr id="29" name="Picture 2" descr="Image result for hub icon">
              <a:extLst>
                <a:ext uri="{FF2B5EF4-FFF2-40B4-BE49-F238E27FC236}">
                  <a16:creationId xmlns:a16="http://schemas.microsoft.com/office/drawing/2014/main" id="{DF24A0E0-F39D-4877-9FEB-27CF0DEF57DD}"/>
                </a:ext>
              </a:extLst>
            </p:cNvPr>
            <p:cNvPicPr>
              <a:picLocks noChangeAspect="1"/>
            </p:cNvPicPr>
            <p:nvPr/>
          </p:nvPicPr>
          <p:blipFill>
            <a:blip r:embed="rId3"/>
            <a:srcRect/>
            <a:stretch>
              <a:fillRect/>
            </a:stretch>
          </p:blipFill>
          <p:spPr>
            <a:xfrm>
              <a:off x="2861459" y="3079132"/>
              <a:ext cx="907962" cy="507327"/>
            </a:xfrm>
            <a:prstGeom prst="rect">
              <a:avLst/>
            </a:prstGeom>
            <a:noFill/>
            <a:ln cap="flat">
              <a:noFill/>
            </a:ln>
          </p:spPr>
        </p:pic>
        <p:cxnSp>
          <p:nvCxnSpPr>
            <p:cNvPr id="30" name="Elbow Connector 62">
              <a:extLst>
                <a:ext uri="{FF2B5EF4-FFF2-40B4-BE49-F238E27FC236}">
                  <a16:creationId xmlns:a16="http://schemas.microsoft.com/office/drawing/2014/main" id="{F0F14BA9-9059-4698-9EAF-24EB6308E4C8}"/>
                </a:ext>
              </a:extLst>
            </p:cNvPr>
            <p:cNvCxnSpPr>
              <a:stCxn id="36" idx="3"/>
              <a:endCxn id="29" idx="1"/>
            </p:cNvCxnSpPr>
            <p:nvPr/>
          </p:nvCxnSpPr>
          <p:spPr>
            <a:xfrm flipV="1">
              <a:off x="1761216" y="3332795"/>
              <a:ext cx="1100243" cy="941787"/>
            </a:xfrm>
            <a:prstGeom prst="bentConnector3">
              <a:avLst/>
            </a:prstGeom>
            <a:noFill/>
            <a:ln w="6345" cap="flat">
              <a:solidFill>
                <a:srgbClr val="000000"/>
              </a:solidFill>
              <a:prstDash val="solid"/>
              <a:miter/>
              <a:tailEnd type="arrow"/>
            </a:ln>
          </p:spPr>
        </p:cxnSp>
        <p:sp>
          <p:nvSpPr>
            <p:cNvPr id="31" name="Rectangle 106">
              <a:extLst>
                <a:ext uri="{FF2B5EF4-FFF2-40B4-BE49-F238E27FC236}">
                  <a16:creationId xmlns:a16="http://schemas.microsoft.com/office/drawing/2014/main" id="{5558A9A5-F4E7-4933-AEFD-ACC6D190E255}"/>
                </a:ext>
              </a:extLst>
            </p:cNvPr>
            <p:cNvSpPr/>
            <p:nvPr/>
          </p:nvSpPr>
          <p:spPr>
            <a:xfrm>
              <a:off x="3077458" y="3556979"/>
              <a:ext cx="397864" cy="219291"/>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25" b="0" i="0" u="none" strike="noStrike" kern="1200" cap="none" spc="0" normalizeH="0" baseline="0" noProof="0" dirty="0">
                  <a:ln>
                    <a:noFill/>
                  </a:ln>
                  <a:solidFill>
                    <a:srgbClr val="000000"/>
                  </a:solidFill>
                  <a:effectLst/>
                  <a:uLnTx/>
                  <a:uFillTx/>
                  <a:latin typeface="Verdana"/>
                  <a:ea typeface="+mn-ea"/>
                  <a:cs typeface="+mn-cs"/>
                </a:rPr>
                <a:t>Hub</a:t>
              </a:r>
            </a:p>
          </p:txBody>
        </p:sp>
        <p:cxnSp>
          <p:nvCxnSpPr>
            <p:cNvPr id="32" name="Straight Arrow Connector 66">
              <a:extLst>
                <a:ext uri="{FF2B5EF4-FFF2-40B4-BE49-F238E27FC236}">
                  <a16:creationId xmlns:a16="http://schemas.microsoft.com/office/drawing/2014/main" id="{9305B39F-D616-40C7-9C59-E32FC16CBE98}"/>
                </a:ext>
              </a:extLst>
            </p:cNvPr>
            <p:cNvCxnSpPr>
              <a:stCxn id="11" idx="1"/>
              <a:endCxn id="28" idx="2"/>
            </p:cNvCxnSpPr>
            <p:nvPr/>
          </p:nvCxnSpPr>
          <p:spPr>
            <a:xfrm flipH="1">
              <a:off x="3315445" y="3333467"/>
              <a:ext cx="7990469" cy="2303268"/>
            </a:xfrm>
            <a:prstGeom prst="bentConnector4">
              <a:avLst>
                <a:gd name="adj1" fmla="val -2861"/>
                <a:gd name="adj2" fmla="val 109925"/>
              </a:avLst>
            </a:prstGeom>
            <a:noFill/>
            <a:ln w="6345" cap="flat">
              <a:solidFill>
                <a:srgbClr val="000000"/>
              </a:solidFill>
              <a:prstDash val="solid"/>
              <a:miter/>
              <a:tailEnd type="arrow"/>
            </a:ln>
          </p:spPr>
        </p:cxnSp>
        <p:sp>
          <p:nvSpPr>
            <p:cNvPr id="33" name="Rectangle 108">
              <a:extLst>
                <a:ext uri="{FF2B5EF4-FFF2-40B4-BE49-F238E27FC236}">
                  <a16:creationId xmlns:a16="http://schemas.microsoft.com/office/drawing/2014/main" id="{45379D49-5529-4896-BBAE-F3F97B697168}"/>
                </a:ext>
              </a:extLst>
            </p:cNvPr>
            <p:cNvSpPr/>
            <p:nvPr/>
          </p:nvSpPr>
          <p:spPr>
            <a:xfrm>
              <a:off x="2285012" y="3124833"/>
              <a:ext cx="402674" cy="20204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13" b="0" i="1" u="none" strike="noStrike" kern="1200" cap="none" spc="0" normalizeH="0" baseline="0" noProof="0" dirty="0">
                  <a:ln>
                    <a:noFill/>
                  </a:ln>
                  <a:solidFill>
                    <a:srgbClr val="000000"/>
                  </a:solidFill>
                  <a:effectLst/>
                  <a:uLnTx/>
                  <a:uFillTx/>
                  <a:latin typeface="Verdana"/>
                  <a:ea typeface="+mn-ea"/>
                  <a:cs typeface="+mn-cs"/>
                </a:rPr>
                <a:t>refer</a:t>
              </a:r>
            </a:p>
          </p:txBody>
        </p:sp>
        <p:sp>
          <p:nvSpPr>
            <p:cNvPr id="34" name="Rectangle 109">
              <a:extLst>
                <a:ext uri="{FF2B5EF4-FFF2-40B4-BE49-F238E27FC236}">
                  <a16:creationId xmlns:a16="http://schemas.microsoft.com/office/drawing/2014/main" id="{30BA822D-5CC3-4F9D-BCC7-DA872565F199}"/>
                </a:ext>
              </a:extLst>
            </p:cNvPr>
            <p:cNvSpPr/>
            <p:nvPr/>
          </p:nvSpPr>
          <p:spPr>
            <a:xfrm>
              <a:off x="2342939" y="5124270"/>
              <a:ext cx="402674" cy="20204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13" b="0" i="1" u="none" strike="noStrike" kern="1200" cap="none" spc="0" normalizeH="0" baseline="0" noProof="0" dirty="0">
                  <a:ln>
                    <a:noFill/>
                  </a:ln>
                  <a:solidFill>
                    <a:srgbClr val="000000"/>
                  </a:solidFill>
                  <a:effectLst/>
                  <a:uLnTx/>
                  <a:uFillTx/>
                  <a:latin typeface="Verdana"/>
                  <a:ea typeface="+mn-ea"/>
                  <a:cs typeface="+mn-cs"/>
                </a:rPr>
                <a:t>refer</a:t>
              </a:r>
            </a:p>
          </p:txBody>
        </p:sp>
        <p:sp>
          <p:nvSpPr>
            <p:cNvPr id="35" name="Rectangle 110">
              <a:extLst>
                <a:ext uri="{FF2B5EF4-FFF2-40B4-BE49-F238E27FC236}">
                  <a16:creationId xmlns:a16="http://schemas.microsoft.com/office/drawing/2014/main" id="{A2DE3237-8CBF-4EFB-9150-AB6856691027}"/>
                </a:ext>
              </a:extLst>
            </p:cNvPr>
            <p:cNvSpPr/>
            <p:nvPr/>
          </p:nvSpPr>
          <p:spPr>
            <a:xfrm>
              <a:off x="6665719" y="5689378"/>
              <a:ext cx="527709" cy="207751"/>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50" b="1" i="1" u="none" strike="noStrike" kern="1200" cap="none" spc="0" normalizeH="0" baseline="0" noProof="0" dirty="0">
                  <a:ln>
                    <a:noFill/>
                  </a:ln>
                  <a:solidFill>
                    <a:srgbClr val="000000"/>
                  </a:solidFill>
                  <a:effectLst/>
                  <a:uLnTx/>
                  <a:uFillTx/>
                  <a:latin typeface="Verdana"/>
                  <a:ea typeface="+mn-ea"/>
                  <a:cs typeface="+mn-cs"/>
                </a:rPr>
                <a:t>Triage</a:t>
              </a:r>
              <a:endParaRPr kumimoji="0" lang="en-US" sz="713" b="1" i="1" u="none" strike="noStrike" kern="1200" cap="none" spc="0" normalizeH="0" baseline="0" noProof="0" dirty="0">
                <a:ln>
                  <a:noFill/>
                </a:ln>
                <a:solidFill>
                  <a:srgbClr val="000000"/>
                </a:solidFill>
                <a:effectLst/>
                <a:uLnTx/>
                <a:uFillTx/>
                <a:latin typeface="Verdana"/>
                <a:ea typeface="+mn-ea"/>
                <a:cs typeface="+mn-cs"/>
              </a:endParaRPr>
            </a:p>
          </p:txBody>
        </p:sp>
        <p:pic>
          <p:nvPicPr>
            <p:cNvPr id="36" name="Picture 111">
              <a:extLst>
                <a:ext uri="{FF2B5EF4-FFF2-40B4-BE49-F238E27FC236}">
                  <a16:creationId xmlns:a16="http://schemas.microsoft.com/office/drawing/2014/main" id="{28DF0E12-BDBC-40AD-9B88-2F4F13EEE87B}"/>
                </a:ext>
              </a:extLst>
            </p:cNvPr>
            <p:cNvPicPr>
              <a:picLocks noChangeAspect="1"/>
            </p:cNvPicPr>
            <p:nvPr/>
          </p:nvPicPr>
          <p:blipFill>
            <a:blip r:embed="rId4"/>
            <a:stretch>
              <a:fillRect/>
            </a:stretch>
          </p:blipFill>
          <p:spPr>
            <a:xfrm>
              <a:off x="1244114" y="4016154"/>
              <a:ext cx="517102" cy="516864"/>
            </a:xfrm>
            <a:prstGeom prst="rect">
              <a:avLst/>
            </a:prstGeom>
            <a:noFill/>
            <a:ln cap="flat">
              <a:noFill/>
            </a:ln>
          </p:spPr>
        </p:pic>
        <p:pic>
          <p:nvPicPr>
            <p:cNvPr id="37" name="Picture 112">
              <a:extLst>
                <a:ext uri="{FF2B5EF4-FFF2-40B4-BE49-F238E27FC236}">
                  <a16:creationId xmlns:a16="http://schemas.microsoft.com/office/drawing/2014/main" id="{741EE530-B3B4-41CA-A3B6-B6BAD961586F}"/>
                </a:ext>
              </a:extLst>
            </p:cNvPr>
            <p:cNvPicPr>
              <a:picLocks noChangeAspect="1"/>
            </p:cNvPicPr>
            <p:nvPr/>
          </p:nvPicPr>
          <p:blipFill>
            <a:blip r:embed="rId5"/>
            <a:stretch>
              <a:fillRect/>
            </a:stretch>
          </p:blipFill>
          <p:spPr>
            <a:xfrm>
              <a:off x="71323" y="4000737"/>
              <a:ext cx="802129" cy="542339"/>
            </a:xfrm>
            <a:prstGeom prst="rect">
              <a:avLst/>
            </a:prstGeom>
            <a:noFill/>
            <a:ln cap="flat">
              <a:noFill/>
            </a:ln>
          </p:spPr>
        </p:pic>
        <p:sp>
          <p:nvSpPr>
            <p:cNvPr id="38" name="Rounded Rectangle 88">
              <a:extLst>
                <a:ext uri="{FF2B5EF4-FFF2-40B4-BE49-F238E27FC236}">
                  <a16:creationId xmlns:a16="http://schemas.microsoft.com/office/drawing/2014/main" id="{4C584B6C-0D25-418C-ADC4-D0DA5C368EF5}"/>
                </a:ext>
              </a:extLst>
            </p:cNvPr>
            <p:cNvSpPr/>
            <p:nvPr/>
          </p:nvSpPr>
          <p:spPr>
            <a:xfrm>
              <a:off x="10392457" y="2127580"/>
              <a:ext cx="1234769" cy="615903"/>
            </a:xfrm>
            <a:custGeom>
              <a:avLst>
                <a:gd name="f10" fmla="val 3171"/>
              </a:avLst>
              <a:gdLst>
                <a:gd name="f1" fmla="val 10800000"/>
                <a:gd name="f2" fmla="val 5400000"/>
                <a:gd name="f3" fmla="val 16200000"/>
                <a:gd name="f4" fmla="val w"/>
                <a:gd name="f5" fmla="val h"/>
                <a:gd name="f6" fmla="val ss"/>
                <a:gd name="f7" fmla="val 0"/>
                <a:gd name="f8" fmla="*/ 5419351 1 1725033"/>
                <a:gd name="f9" fmla="val 45"/>
                <a:gd name="f10" fmla="val 3171"/>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57150" cap="flat">
              <a:solidFill>
                <a:srgbClr val="E3001F"/>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Shipped</a:t>
              </a:r>
            </a:p>
          </p:txBody>
        </p:sp>
        <p:pic>
          <p:nvPicPr>
            <p:cNvPr id="39" name="Picture 114">
              <a:extLst>
                <a:ext uri="{FF2B5EF4-FFF2-40B4-BE49-F238E27FC236}">
                  <a16:creationId xmlns:a16="http://schemas.microsoft.com/office/drawing/2014/main" id="{26435988-C45D-4A0D-B089-B5C4579F0C14}"/>
                </a:ext>
              </a:extLst>
            </p:cNvPr>
            <p:cNvPicPr>
              <a:picLocks noChangeAspect="1"/>
            </p:cNvPicPr>
            <p:nvPr/>
          </p:nvPicPr>
          <p:blipFill>
            <a:blip r:embed="rId6"/>
            <a:stretch>
              <a:fillRect/>
            </a:stretch>
          </p:blipFill>
          <p:spPr>
            <a:xfrm>
              <a:off x="3062316" y="2216478"/>
              <a:ext cx="723665" cy="389333"/>
            </a:xfrm>
            <a:prstGeom prst="rect">
              <a:avLst/>
            </a:prstGeom>
            <a:noFill/>
            <a:ln cap="flat">
              <a:noFill/>
            </a:ln>
          </p:spPr>
        </p:pic>
        <p:cxnSp>
          <p:nvCxnSpPr>
            <p:cNvPr id="40" name="Straight Arrow Connector 90">
              <a:extLst>
                <a:ext uri="{FF2B5EF4-FFF2-40B4-BE49-F238E27FC236}">
                  <a16:creationId xmlns:a16="http://schemas.microsoft.com/office/drawing/2014/main" id="{8BFCDFA0-B7D3-49AC-B065-0DCEF9000987}"/>
                </a:ext>
              </a:extLst>
            </p:cNvPr>
            <p:cNvCxnSpPr>
              <a:stCxn id="9" idx="0"/>
              <a:endCxn id="47" idx="2"/>
            </p:cNvCxnSpPr>
            <p:nvPr/>
          </p:nvCxnSpPr>
          <p:spPr>
            <a:xfrm rot="16200000" flipV="1">
              <a:off x="5942434" y="330934"/>
              <a:ext cx="329559" cy="5168957"/>
            </a:xfrm>
            <a:prstGeom prst="bentConnector3">
              <a:avLst>
                <a:gd name="adj1" fmla="val 50000"/>
              </a:avLst>
            </a:prstGeom>
            <a:noFill/>
            <a:ln w="6345" cap="flat">
              <a:solidFill>
                <a:srgbClr val="000000"/>
              </a:solidFill>
              <a:prstDash val="solid"/>
              <a:miter/>
              <a:tailEnd type="arrow"/>
            </a:ln>
          </p:spPr>
        </p:cxnSp>
        <p:sp>
          <p:nvSpPr>
            <p:cNvPr id="41" name="Rectangle 116">
              <a:extLst>
                <a:ext uri="{FF2B5EF4-FFF2-40B4-BE49-F238E27FC236}">
                  <a16:creationId xmlns:a16="http://schemas.microsoft.com/office/drawing/2014/main" id="{0C8CF6EA-5A87-4005-AC5B-A4D10AF4AD94}"/>
                </a:ext>
              </a:extLst>
            </p:cNvPr>
            <p:cNvSpPr/>
            <p:nvPr/>
          </p:nvSpPr>
          <p:spPr>
            <a:xfrm>
              <a:off x="3273990" y="2904609"/>
              <a:ext cx="449162" cy="20204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13" b="0" i="1" u="none" strike="noStrike" kern="1200" cap="none" spc="0" normalizeH="0" baseline="0" noProof="0" dirty="0">
                  <a:ln>
                    <a:noFill/>
                  </a:ln>
                  <a:solidFill>
                    <a:srgbClr val="000000"/>
                  </a:solidFill>
                  <a:effectLst/>
                  <a:uLnTx/>
                  <a:uFillTx/>
                  <a:latin typeface="Verdana"/>
                  <a:ea typeface="+mn-ea"/>
                  <a:cs typeface="+mn-cs"/>
                </a:rPr>
                <a:t>triage</a:t>
              </a:r>
            </a:p>
          </p:txBody>
        </p:sp>
        <p:cxnSp>
          <p:nvCxnSpPr>
            <p:cNvPr id="42" name="Straight Arrow Connector 117">
              <a:extLst>
                <a:ext uri="{FF2B5EF4-FFF2-40B4-BE49-F238E27FC236}">
                  <a16:creationId xmlns:a16="http://schemas.microsoft.com/office/drawing/2014/main" id="{4A8C5E00-3033-4CD4-9311-CB8D5BDE9F4A}"/>
                </a:ext>
              </a:extLst>
            </p:cNvPr>
            <p:cNvCxnSpPr>
              <a:stCxn id="26" idx="3"/>
              <a:endCxn id="15" idx="3"/>
            </p:cNvCxnSpPr>
            <p:nvPr/>
          </p:nvCxnSpPr>
          <p:spPr>
            <a:xfrm>
              <a:off x="3802998" y="5111610"/>
              <a:ext cx="862270" cy="1070"/>
            </a:xfrm>
            <a:prstGeom prst="straightConnector1">
              <a:avLst/>
            </a:prstGeom>
            <a:noFill/>
            <a:ln w="6345" cap="flat">
              <a:solidFill>
                <a:srgbClr val="000000"/>
              </a:solidFill>
              <a:prstDash val="solid"/>
              <a:miter/>
              <a:tailEnd type="arrow"/>
            </a:ln>
          </p:spPr>
        </p:cxnSp>
        <p:cxnSp>
          <p:nvCxnSpPr>
            <p:cNvPr id="43" name="Straight Arrow Connector 118">
              <a:extLst>
                <a:ext uri="{FF2B5EF4-FFF2-40B4-BE49-F238E27FC236}">
                  <a16:creationId xmlns:a16="http://schemas.microsoft.com/office/drawing/2014/main" id="{40465006-9523-4845-9835-4CF49EC1682F}"/>
                </a:ext>
              </a:extLst>
            </p:cNvPr>
            <p:cNvCxnSpPr>
              <a:stCxn id="29" idx="3"/>
              <a:endCxn id="6" idx="3"/>
            </p:cNvCxnSpPr>
            <p:nvPr/>
          </p:nvCxnSpPr>
          <p:spPr>
            <a:xfrm>
              <a:off x="3769421" y="3332796"/>
              <a:ext cx="895847" cy="1741"/>
            </a:xfrm>
            <a:prstGeom prst="straightConnector1">
              <a:avLst/>
            </a:prstGeom>
            <a:noFill/>
            <a:ln w="6345" cap="flat">
              <a:solidFill>
                <a:srgbClr val="000000"/>
              </a:solidFill>
              <a:prstDash val="solid"/>
              <a:miter/>
              <a:tailEnd type="arrow"/>
            </a:ln>
          </p:spPr>
        </p:cxnSp>
        <p:cxnSp>
          <p:nvCxnSpPr>
            <p:cNvPr id="44" name="Straight Arrow Connector 119">
              <a:extLst>
                <a:ext uri="{FF2B5EF4-FFF2-40B4-BE49-F238E27FC236}">
                  <a16:creationId xmlns:a16="http://schemas.microsoft.com/office/drawing/2014/main" id="{A163867A-D599-4387-9499-617A5CA7FE24}"/>
                </a:ext>
              </a:extLst>
            </p:cNvPr>
            <p:cNvCxnSpPr>
              <a:stCxn id="39" idx="3"/>
              <a:endCxn id="45" idx="3"/>
            </p:cNvCxnSpPr>
            <p:nvPr/>
          </p:nvCxnSpPr>
          <p:spPr>
            <a:xfrm>
              <a:off x="3785981" y="2411145"/>
              <a:ext cx="879287" cy="2957"/>
            </a:xfrm>
            <a:prstGeom prst="straightConnector1">
              <a:avLst/>
            </a:prstGeom>
            <a:noFill/>
            <a:ln w="6345" cap="flat">
              <a:solidFill>
                <a:srgbClr val="000000"/>
              </a:solidFill>
              <a:prstDash val="solid"/>
              <a:miter/>
              <a:tailEnd type="arrow"/>
            </a:ln>
          </p:spPr>
        </p:cxnSp>
        <p:sp>
          <p:nvSpPr>
            <p:cNvPr id="45" name="Rounded Rectangle 104">
              <a:extLst>
                <a:ext uri="{FF2B5EF4-FFF2-40B4-BE49-F238E27FC236}">
                  <a16:creationId xmlns:a16="http://schemas.microsoft.com/office/drawing/2014/main" id="{FB77EF6D-82F9-4019-8582-405FD946FE7E}"/>
                </a:ext>
              </a:extLst>
            </p:cNvPr>
            <p:cNvSpPr/>
            <p:nvPr/>
          </p:nvSpPr>
          <p:spPr>
            <a:xfrm>
              <a:off x="4665268" y="2160827"/>
              <a:ext cx="1013685"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57150" cap="flat">
              <a:solidFill>
                <a:srgbClr val="663300"/>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Enrollment</a:t>
              </a:r>
            </a:p>
          </p:txBody>
        </p:sp>
        <p:sp>
          <p:nvSpPr>
            <p:cNvPr id="46" name="Rounded Rectangle 108">
              <a:extLst>
                <a:ext uri="{FF2B5EF4-FFF2-40B4-BE49-F238E27FC236}">
                  <a16:creationId xmlns:a16="http://schemas.microsoft.com/office/drawing/2014/main" id="{9C31B235-BC09-4278-8D9A-76DCAC9BA69F}"/>
                </a:ext>
              </a:extLst>
            </p:cNvPr>
            <p:cNvSpPr/>
            <p:nvPr/>
          </p:nvSpPr>
          <p:spPr>
            <a:xfrm>
              <a:off x="6434504" y="2160818"/>
              <a:ext cx="1015550" cy="506559"/>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57150" cap="flat">
              <a:solidFill>
                <a:srgbClr val="00925C"/>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675" b="0" i="0" u="none" strike="noStrike" kern="1200" cap="none" spc="0" normalizeH="0" baseline="0" noProof="0" dirty="0">
                  <a:ln>
                    <a:noFill/>
                  </a:ln>
                  <a:solidFill>
                    <a:srgbClr val="000000"/>
                  </a:solidFill>
                  <a:effectLst/>
                  <a:uLnTx/>
                  <a:uFillTx/>
                  <a:latin typeface="Verdana"/>
                  <a:ea typeface="+mn-ea"/>
                  <a:cs typeface="+mn-cs"/>
                </a:rPr>
                <a:t>Shipment Approved</a:t>
              </a:r>
            </a:p>
          </p:txBody>
        </p:sp>
        <p:sp>
          <p:nvSpPr>
            <p:cNvPr id="47" name="Rectangle 122">
              <a:extLst>
                <a:ext uri="{FF2B5EF4-FFF2-40B4-BE49-F238E27FC236}">
                  <a16:creationId xmlns:a16="http://schemas.microsoft.com/office/drawing/2014/main" id="{2F2DC4FB-4B57-4411-86E1-6D7A96DEC423}"/>
                </a:ext>
              </a:extLst>
            </p:cNvPr>
            <p:cNvSpPr/>
            <p:nvPr/>
          </p:nvSpPr>
          <p:spPr>
            <a:xfrm>
              <a:off x="3218806" y="2589050"/>
              <a:ext cx="607856" cy="161583"/>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50" b="1" i="0" u="none" strike="noStrike" kern="1200" cap="none" spc="0" normalizeH="0" baseline="0" noProof="0" dirty="0">
                  <a:ln>
                    <a:noFill/>
                  </a:ln>
                  <a:solidFill>
                    <a:srgbClr val="000000"/>
                  </a:solidFill>
                  <a:effectLst/>
                  <a:uLnTx/>
                  <a:uFillTx/>
                  <a:latin typeface="Verdana"/>
                  <a:ea typeface="+mn-ea"/>
                  <a:cs typeface="+mn-cs"/>
                </a:rPr>
                <a:t>PAP/BRIDGE</a:t>
              </a:r>
            </a:p>
          </p:txBody>
        </p:sp>
        <p:cxnSp>
          <p:nvCxnSpPr>
            <p:cNvPr id="48" name="Straight Arrow Connector 123">
              <a:extLst>
                <a:ext uri="{FF2B5EF4-FFF2-40B4-BE49-F238E27FC236}">
                  <a16:creationId xmlns:a16="http://schemas.microsoft.com/office/drawing/2014/main" id="{CC9D74BE-371E-4A3B-B5E6-F5CECEB5FB73}"/>
                </a:ext>
              </a:extLst>
            </p:cNvPr>
            <p:cNvCxnSpPr>
              <a:stCxn id="45" idx="1"/>
              <a:endCxn id="46" idx="3"/>
            </p:cNvCxnSpPr>
            <p:nvPr/>
          </p:nvCxnSpPr>
          <p:spPr>
            <a:xfrm flipV="1">
              <a:off x="5678953" y="2414098"/>
              <a:ext cx="755551" cy="4"/>
            </a:xfrm>
            <a:prstGeom prst="straightConnector1">
              <a:avLst/>
            </a:prstGeom>
            <a:noFill/>
            <a:ln w="6345" cap="flat">
              <a:solidFill>
                <a:srgbClr val="000000"/>
              </a:solidFill>
              <a:prstDash val="solid"/>
              <a:miter/>
              <a:tailEnd type="arrow"/>
            </a:ln>
          </p:spPr>
        </p:cxnSp>
        <p:cxnSp>
          <p:nvCxnSpPr>
            <p:cNvPr id="49" name="Straight Arrow Connector 124">
              <a:extLst>
                <a:ext uri="{FF2B5EF4-FFF2-40B4-BE49-F238E27FC236}">
                  <a16:creationId xmlns:a16="http://schemas.microsoft.com/office/drawing/2014/main" id="{8E3E26F4-967E-4AA6-9691-0277FD9C96BF}"/>
                </a:ext>
              </a:extLst>
            </p:cNvPr>
            <p:cNvCxnSpPr>
              <a:stCxn id="46" idx="1"/>
              <a:endCxn id="38" idx="3"/>
            </p:cNvCxnSpPr>
            <p:nvPr/>
          </p:nvCxnSpPr>
          <p:spPr>
            <a:xfrm>
              <a:off x="7450054" y="2414098"/>
              <a:ext cx="2942403" cy="21434"/>
            </a:xfrm>
            <a:prstGeom prst="straightConnector1">
              <a:avLst/>
            </a:prstGeom>
            <a:noFill/>
            <a:ln w="6345" cap="flat">
              <a:solidFill>
                <a:srgbClr val="000000"/>
              </a:solidFill>
              <a:prstDash val="solid"/>
              <a:miter/>
              <a:tailEnd type="arrow"/>
            </a:ln>
          </p:spPr>
        </p:cxnSp>
        <p:sp>
          <p:nvSpPr>
            <p:cNvPr id="50" name="Rounded Rectangle 149">
              <a:extLst>
                <a:ext uri="{FF2B5EF4-FFF2-40B4-BE49-F238E27FC236}">
                  <a16:creationId xmlns:a16="http://schemas.microsoft.com/office/drawing/2014/main" id="{51267AEE-B41F-4CA5-AD5D-5FAFEA669EF8}"/>
                </a:ext>
              </a:extLst>
            </p:cNvPr>
            <p:cNvSpPr/>
            <p:nvPr/>
          </p:nvSpPr>
          <p:spPr>
            <a:xfrm>
              <a:off x="4383148" y="3800493"/>
              <a:ext cx="1577916" cy="80142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CDF0FB"/>
            </a:solidFill>
            <a:ln cap="flat">
              <a:noFill/>
              <a:prstDash val="solid"/>
            </a:ln>
          </p:spPr>
          <p:txBody>
            <a:bodyPr vert="horz" wrap="square" lIns="91440" tIns="45720" rIns="91440" bIns="45720" anchor="ctr" anchorCtr="0" compatLnSpc="1">
              <a:noAutofit/>
            </a:bodyPr>
            <a:lstStyle/>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Missing information</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Waiting on patient</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Waiting on HCP</a:t>
              </a:r>
            </a:p>
          </p:txBody>
        </p:sp>
        <p:sp>
          <p:nvSpPr>
            <p:cNvPr id="51" name="Rounded Rectangle 150">
              <a:extLst>
                <a:ext uri="{FF2B5EF4-FFF2-40B4-BE49-F238E27FC236}">
                  <a16:creationId xmlns:a16="http://schemas.microsoft.com/office/drawing/2014/main" id="{BAA6AC4E-B88E-46BC-8FC8-5578D471D971}"/>
                </a:ext>
              </a:extLst>
            </p:cNvPr>
            <p:cNvSpPr/>
            <p:nvPr/>
          </p:nvSpPr>
          <p:spPr>
            <a:xfrm>
              <a:off x="6341812" y="3800493"/>
              <a:ext cx="1374763" cy="80142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EED9F9"/>
            </a:solidFill>
            <a:ln cap="flat">
              <a:noFill/>
              <a:prstDash val="solid"/>
            </a:ln>
          </p:spPr>
          <p:txBody>
            <a:bodyPr vert="horz" wrap="square" lIns="91440" tIns="45720" rIns="91440" bIns="45720" anchor="ctr" anchorCtr="0" compatLnSpc="1">
              <a:noAutofit/>
            </a:bodyPr>
            <a:lstStyle/>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Verification restrictions</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Coverage</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0" cap="none" spc="0" normalizeH="0" baseline="0" noProof="0" dirty="0">
                  <a:ln>
                    <a:noFill/>
                  </a:ln>
                  <a:solidFill>
                    <a:srgbClr val="000000"/>
                  </a:solidFill>
                  <a:effectLst/>
                  <a:uLnTx/>
                  <a:uFillTx/>
                  <a:latin typeface="Verdana"/>
                  <a:ea typeface="+mn-ea"/>
                  <a:cs typeface="+mn-cs"/>
                </a:rPr>
                <a:t>Medical or Pharmacy Benefits</a:t>
              </a:r>
              <a:endParaRPr kumimoji="0" lang="en-US" sz="750" b="0" i="0" u="none" strike="noStrike" kern="1200" cap="none" spc="0" normalizeH="0" baseline="0" noProof="0" dirty="0">
                <a:ln>
                  <a:noFill/>
                </a:ln>
                <a:solidFill>
                  <a:srgbClr val="000000"/>
                </a:solidFill>
                <a:effectLst/>
                <a:uLnTx/>
                <a:uFillTx/>
                <a:latin typeface="Verdana"/>
                <a:ea typeface="+mn-ea"/>
                <a:cs typeface="+mn-cs"/>
              </a:endParaRP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Denied</a:t>
              </a:r>
            </a:p>
          </p:txBody>
        </p:sp>
        <p:sp>
          <p:nvSpPr>
            <p:cNvPr id="52" name="Rounded Rectangle 151">
              <a:extLst>
                <a:ext uri="{FF2B5EF4-FFF2-40B4-BE49-F238E27FC236}">
                  <a16:creationId xmlns:a16="http://schemas.microsoft.com/office/drawing/2014/main" id="{57EF05A5-4E15-44B0-A6C1-231C1E3B1DF5}"/>
                </a:ext>
              </a:extLst>
            </p:cNvPr>
            <p:cNvSpPr/>
            <p:nvPr/>
          </p:nvSpPr>
          <p:spPr>
            <a:xfrm>
              <a:off x="7882201" y="3800493"/>
              <a:ext cx="1592299" cy="80142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5F6A1"/>
            </a:solidFill>
            <a:ln cap="flat">
              <a:noFill/>
              <a:prstDash val="solid"/>
            </a:ln>
          </p:spPr>
          <p:txBody>
            <a:bodyPr vert="horz" wrap="square" lIns="91440" tIns="45720" rIns="91440" bIns="45720" anchor="ctr" anchorCtr="0" compatLnSpc="1">
              <a:noAutofit/>
            </a:bodyPr>
            <a:lstStyle/>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Missing documentation</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Waiting on payer</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Waiting on HCP</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PA denied</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PA appeal denied</a:t>
              </a:r>
            </a:p>
          </p:txBody>
        </p:sp>
        <p:sp>
          <p:nvSpPr>
            <p:cNvPr id="53" name="Rounded Rectangle 152">
              <a:extLst>
                <a:ext uri="{FF2B5EF4-FFF2-40B4-BE49-F238E27FC236}">
                  <a16:creationId xmlns:a16="http://schemas.microsoft.com/office/drawing/2014/main" id="{A8DB238C-C57D-4016-960C-2774DA6CB2C0}"/>
                </a:ext>
              </a:extLst>
            </p:cNvPr>
            <p:cNvSpPr/>
            <p:nvPr/>
          </p:nvSpPr>
          <p:spPr>
            <a:xfrm>
              <a:off x="4213948" y="1535652"/>
              <a:ext cx="1808006"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FFD7AF"/>
            </a:solidFill>
            <a:ln cap="flat">
              <a:noFill/>
              <a:prstDash val="solid"/>
            </a:ln>
          </p:spPr>
          <p:txBody>
            <a:bodyPr vert="horz" wrap="square" lIns="91440" tIns="45720" rIns="91440" bIns="45720" anchor="ctr" anchorCtr="0" compatLnSpc="1">
              <a:noAutofit/>
            </a:bodyPr>
            <a:lstStyle/>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Missing information</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Denied – not eligible</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Patient declined</a:t>
              </a:r>
            </a:p>
          </p:txBody>
        </p:sp>
        <p:sp>
          <p:nvSpPr>
            <p:cNvPr id="54" name="Rounded Rectangle 153">
              <a:extLst>
                <a:ext uri="{FF2B5EF4-FFF2-40B4-BE49-F238E27FC236}">
                  <a16:creationId xmlns:a16="http://schemas.microsoft.com/office/drawing/2014/main" id="{5B2FBA52-1662-4927-AFE8-54A3D6164275}"/>
                </a:ext>
              </a:extLst>
            </p:cNvPr>
            <p:cNvSpPr/>
            <p:nvPr/>
          </p:nvSpPr>
          <p:spPr>
            <a:xfrm>
              <a:off x="8058058" y="1537316"/>
              <a:ext cx="1808006"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FFD6DB"/>
            </a:solidFill>
            <a:ln cap="flat">
              <a:noFill/>
              <a:prstDash val="solid"/>
            </a:ln>
          </p:spPr>
          <p:txBody>
            <a:bodyPr vert="horz" wrap="square" lIns="91440" tIns="45720" rIns="91440" bIns="45720" anchor="ctr" anchorCtr="0" compatLnSpc="1">
              <a:noAutofit/>
            </a:bodyPr>
            <a:lstStyle/>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Patient discontinued</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Expired</a:t>
              </a:r>
            </a:p>
            <a:p>
              <a:pPr marL="128592" marR="0" lvl="0" indent="-128592" algn="l" defTabSz="6858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Non-compliance</a:t>
              </a:r>
            </a:p>
          </p:txBody>
        </p:sp>
        <p:sp>
          <p:nvSpPr>
            <p:cNvPr id="55" name="Rounded Rectangle 154">
              <a:extLst>
                <a:ext uri="{FF2B5EF4-FFF2-40B4-BE49-F238E27FC236}">
                  <a16:creationId xmlns:a16="http://schemas.microsoft.com/office/drawing/2014/main" id="{65D43EF8-F2D2-48C9-A259-BBFAF6F8BD8C}"/>
                </a:ext>
              </a:extLst>
            </p:cNvPr>
            <p:cNvSpPr/>
            <p:nvPr/>
          </p:nvSpPr>
          <p:spPr>
            <a:xfrm>
              <a:off x="6266264" y="1537316"/>
              <a:ext cx="1433468" cy="5065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1FFE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50" b="0" i="0" u="none" strike="noStrike" kern="1200" cap="none" spc="0" normalizeH="0" baseline="0" noProof="0" dirty="0">
                  <a:ln>
                    <a:noFill/>
                  </a:ln>
                  <a:solidFill>
                    <a:srgbClr val="000000"/>
                  </a:solidFill>
                  <a:effectLst/>
                  <a:uLnTx/>
                  <a:uFillTx/>
                  <a:latin typeface="Verdana"/>
                  <a:ea typeface="+mn-ea"/>
                  <a:cs typeface="+mn-cs"/>
                </a:rPr>
                <a:t>Waiting on shipment decision</a:t>
              </a:r>
            </a:p>
          </p:txBody>
        </p:sp>
        <p:sp>
          <p:nvSpPr>
            <p:cNvPr id="56" name="Right Arrow 58">
              <a:extLst>
                <a:ext uri="{FF2B5EF4-FFF2-40B4-BE49-F238E27FC236}">
                  <a16:creationId xmlns:a16="http://schemas.microsoft.com/office/drawing/2014/main" id="{4D82AC14-A78B-4C89-90D3-B85E4FCF360C}"/>
                </a:ext>
              </a:extLst>
            </p:cNvPr>
            <p:cNvSpPr/>
            <p:nvPr/>
          </p:nvSpPr>
          <p:spPr>
            <a:xfrm rot="16200004">
              <a:off x="5084658" y="1962786"/>
              <a:ext cx="89483" cy="224229"/>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7F7F7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350" b="0" i="0" u="none" strike="noStrike" kern="1200" cap="none" spc="0" normalizeH="0" baseline="0" noProof="0" dirty="0">
                <a:ln>
                  <a:noFill/>
                </a:ln>
                <a:solidFill>
                  <a:srgbClr val="FFFFFF"/>
                </a:solidFill>
                <a:effectLst/>
                <a:uLnTx/>
                <a:uFillTx/>
                <a:latin typeface="Verdana"/>
                <a:ea typeface="+mn-ea"/>
                <a:cs typeface="+mn-cs"/>
              </a:endParaRPr>
            </a:p>
          </p:txBody>
        </p:sp>
        <p:sp>
          <p:nvSpPr>
            <p:cNvPr id="57" name="Right Arrow 61">
              <a:extLst>
                <a:ext uri="{FF2B5EF4-FFF2-40B4-BE49-F238E27FC236}">
                  <a16:creationId xmlns:a16="http://schemas.microsoft.com/office/drawing/2014/main" id="{01C0527A-9FB3-429D-9569-4C36B8F3BB5F}"/>
                </a:ext>
              </a:extLst>
            </p:cNvPr>
            <p:cNvSpPr/>
            <p:nvPr/>
          </p:nvSpPr>
          <p:spPr>
            <a:xfrm rot="16200004">
              <a:off x="6897539" y="1962786"/>
              <a:ext cx="89483" cy="224229"/>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7F7F7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350" b="0" i="0" u="none" strike="noStrike" kern="1200" cap="none" spc="0" normalizeH="0" baseline="0" noProof="0" dirty="0">
                <a:ln>
                  <a:noFill/>
                </a:ln>
                <a:solidFill>
                  <a:srgbClr val="FFFFFF"/>
                </a:solidFill>
                <a:effectLst/>
                <a:uLnTx/>
                <a:uFillTx/>
                <a:latin typeface="Verdana"/>
                <a:ea typeface="+mn-ea"/>
                <a:cs typeface="+mn-cs"/>
              </a:endParaRPr>
            </a:p>
          </p:txBody>
        </p:sp>
        <p:sp>
          <p:nvSpPr>
            <p:cNvPr id="58" name="Right Arrow 63">
              <a:extLst>
                <a:ext uri="{FF2B5EF4-FFF2-40B4-BE49-F238E27FC236}">
                  <a16:creationId xmlns:a16="http://schemas.microsoft.com/office/drawing/2014/main" id="{368C17B2-2BEF-4E54-8241-B6B0ADFF9364}"/>
                </a:ext>
              </a:extLst>
            </p:cNvPr>
            <p:cNvSpPr/>
            <p:nvPr/>
          </p:nvSpPr>
          <p:spPr>
            <a:xfrm rot="16200004">
              <a:off x="8696109" y="2085673"/>
              <a:ext cx="256525" cy="265340"/>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7F7F7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350" b="0" i="0" u="none" strike="noStrike" kern="1200" cap="none" spc="0" normalizeH="0" baseline="0" noProof="0" dirty="0">
                <a:ln>
                  <a:noFill/>
                </a:ln>
                <a:solidFill>
                  <a:srgbClr val="FFFFFF"/>
                </a:solidFill>
                <a:effectLst/>
                <a:uLnTx/>
                <a:uFillTx/>
                <a:latin typeface="Verdana"/>
                <a:ea typeface="+mn-ea"/>
                <a:cs typeface="+mn-cs"/>
              </a:endParaRPr>
            </a:p>
          </p:txBody>
        </p:sp>
        <p:sp>
          <p:nvSpPr>
            <p:cNvPr id="59" name="Right Arrow 64">
              <a:extLst>
                <a:ext uri="{FF2B5EF4-FFF2-40B4-BE49-F238E27FC236}">
                  <a16:creationId xmlns:a16="http://schemas.microsoft.com/office/drawing/2014/main" id="{A3A82145-B3E8-4FFB-99C8-87ACEFAEDDCC}"/>
                </a:ext>
              </a:extLst>
            </p:cNvPr>
            <p:cNvSpPr/>
            <p:nvPr/>
          </p:nvSpPr>
          <p:spPr>
            <a:xfrm rot="16200004">
              <a:off x="5084658" y="4614848"/>
              <a:ext cx="89483" cy="224229"/>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7F7F7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350" b="0" i="0" u="none" strike="noStrike" kern="1200" cap="none" spc="0" normalizeH="0" baseline="0" noProof="0" dirty="0">
                <a:ln>
                  <a:noFill/>
                </a:ln>
                <a:solidFill>
                  <a:srgbClr val="FFFFFF"/>
                </a:solidFill>
                <a:effectLst/>
                <a:uLnTx/>
                <a:uFillTx/>
                <a:latin typeface="Verdana"/>
                <a:ea typeface="+mn-ea"/>
                <a:cs typeface="+mn-cs"/>
              </a:endParaRPr>
            </a:p>
          </p:txBody>
        </p:sp>
        <p:sp>
          <p:nvSpPr>
            <p:cNvPr id="60" name="Right Arrow 67">
              <a:extLst>
                <a:ext uri="{FF2B5EF4-FFF2-40B4-BE49-F238E27FC236}">
                  <a16:creationId xmlns:a16="http://schemas.microsoft.com/office/drawing/2014/main" id="{4B1D75CA-7731-4588-8A96-0F4818591EB9}"/>
                </a:ext>
              </a:extLst>
            </p:cNvPr>
            <p:cNvSpPr/>
            <p:nvPr/>
          </p:nvSpPr>
          <p:spPr>
            <a:xfrm rot="16200004">
              <a:off x="6889026" y="4629625"/>
              <a:ext cx="89483" cy="224229"/>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7F7F7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350" b="0" i="0" u="none" strike="noStrike" kern="1200" cap="none" spc="0" normalizeH="0" baseline="0" noProof="0" dirty="0">
                <a:ln>
                  <a:noFill/>
                </a:ln>
                <a:solidFill>
                  <a:srgbClr val="FFFFFF"/>
                </a:solidFill>
                <a:effectLst/>
                <a:uLnTx/>
                <a:uFillTx/>
                <a:latin typeface="Verdana"/>
                <a:ea typeface="+mn-ea"/>
                <a:cs typeface="+mn-cs"/>
              </a:endParaRPr>
            </a:p>
          </p:txBody>
        </p:sp>
        <p:sp>
          <p:nvSpPr>
            <p:cNvPr id="61" name="Right Arrow 69">
              <a:extLst>
                <a:ext uri="{FF2B5EF4-FFF2-40B4-BE49-F238E27FC236}">
                  <a16:creationId xmlns:a16="http://schemas.microsoft.com/office/drawing/2014/main" id="{DA24F945-8F94-4182-805F-B9FF14CD1AC3}"/>
                </a:ext>
              </a:extLst>
            </p:cNvPr>
            <p:cNvSpPr/>
            <p:nvPr/>
          </p:nvSpPr>
          <p:spPr>
            <a:xfrm rot="16200004">
              <a:off x="8646951" y="4634992"/>
              <a:ext cx="89483" cy="224229"/>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7F7F7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350" b="0" i="0" u="none" strike="noStrike" kern="1200" cap="none" spc="0" normalizeH="0" baseline="0" noProof="0" dirty="0">
                <a:ln>
                  <a:noFill/>
                </a:ln>
                <a:solidFill>
                  <a:srgbClr val="FFFFFF"/>
                </a:solidFill>
                <a:effectLst/>
                <a:uLnTx/>
                <a:uFillTx/>
                <a:latin typeface="Verdana"/>
                <a:ea typeface="+mn-ea"/>
                <a:cs typeface="+mn-cs"/>
              </a:endParaRPr>
            </a:p>
          </p:txBody>
        </p:sp>
        <p:sp>
          <p:nvSpPr>
            <p:cNvPr id="62" name="Right Arrow 73">
              <a:extLst>
                <a:ext uri="{FF2B5EF4-FFF2-40B4-BE49-F238E27FC236}">
                  <a16:creationId xmlns:a16="http://schemas.microsoft.com/office/drawing/2014/main" id="{697EFCB2-2071-48E7-8E56-4C8A6EE79ED5}"/>
                </a:ext>
              </a:extLst>
            </p:cNvPr>
            <p:cNvSpPr/>
            <p:nvPr/>
          </p:nvSpPr>
          <p:spPr>
            <a:xfrm rot="5400013">
              <a:off x="5125668" y="3569561"/>
              <a:ext cx="92866" cy="224229"/>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7F7F7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350" b="0" i="0" u="none" strike="noStrike" kern="1200" cap="none" spc="0" normalizeH="0" baseline="0" noProof="0" dirty="0">
                <a:ln>
                  <a:noFill/>
                </a:ln>
                <a:solidFill>
                  <a:srgbClr val="FFFFFF"/>
                </a:solidFill>
                <a:effectLst/>
                <a:uLnTx/>
                <a:uFillTx/>
                <a:latin typeface="Verdana"/>
                <a:ea typeface="+mn-ea"/>
                <a:cs typeface="+mn-cs"/>
              </a:endParaRPr>
            </a:p>
          </p:txBody>
        </p:sp>
        <p:sp>
          <p:nvSpPr>
            <p:cNvPr id="63" name="Right Arrow 74">
              <a:extLst>
                <a:ext uri="{FF2B5EF4-FFF2-40B4-BE49-F238E27FC236}">
                  <a16:creationId xmlns:a16="http://schemas.microsoft.com/office/drawing/2014/main" id="{53B5ECF0-4030-4891-A96A-5585FD30EEAE}"/>
                </a:ext>
              </a:extLst>
            </p:cNvPr>
            <p:cNvSpPr/>
            <p:nvPr/>
          </p:nvSpPr>
          <p:spPr>
            <a:xfrm rot="5400013">
              <a:off x="6895846" y="3569341"/>
              <a:ext cx="92866" cy="224229"/>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7F7F7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350" b="0" i="0" u="none" strike="noStrike" kern="1200" cap="none" spc="0" normalizeH="0" baseline="0" noProof="0" dirty="0">
                <a:ln>
                  <a:noFill/>
                </a:ln>
                <a:solidFill>
                  <a:srgbClr val="FFFFFF"/>
                </a:solidFill>
                <a:effectLst/>
                <a:uLnTx/>
                <a:uFillTx/>
                <a:latin typeface="Verdana"/>
                <a:ea typeface="+mn-ea"/>
                <a:cs typeface="+mn-cs"/>
              </a:endParaRPr>
            </a:p>
          </p:txBody>
        </p:sp>
        <p:sp>
          <p:nvSpPr>
            <p:cNvPr id="64" name="Right Arrow 75">
              <a:extLst>
                <a:ext uri="{FF2B5EF4-FFF2-40B4-BE49-F238E27FC236}">
                  <a16:creationId xmlns:a16="http://schemas.microsoft.com/office/drawing/2014/main" id="{FAA549D2-2F36-4A01-9736-8B0ABFBAB7E6}"/>
                </a:ext>
              </a:extLst>
            </p:cNvPr>
            <p:cNvSpPr/>
            <p:nvPr/>
          </p:nvSpPr>
          <p:spPr>
            <a:xfrm rot="5400013">
              <a:off x="8642423" y="3567576"/>
              <a:ext cx="92866" cy="224229"/>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7F7F7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350" b="0" i="0" u="none" strike="noStrike" kern="1200" cap="none" spc="0" normalizeH="0" baseline="0" noProof="0" dirty="0">
                <a:ln>
                  <a:noFill/>
                </a:ln>
                <a:solidFill>
                  <a:srgbClr val="FFFFFF"/>
                </a:solidFill>
                <a:effectLst/>
                <a:uLnTx/>
                <a:uFillTx/>
                <a:latin typeface="Verdana"/>
                <a:ea typeface="+mn-ea"/>
                <a:cs typeface="+mn-cs"/>
              </a:endParaRPr>
            </a:p>
          </p:txBody>
        </p:sp>
        <p:sp>
          <p:nvSpPr>
            <p:cNvPr id="65" name="TextBox 140">
              <a:extLst>
                <a:ext uri="{FF2B5EF4-FFF2-40B4-BE49-F238E27FC236}">
                  <a16:creationId xmlns:a16="http://schemas.microsoft.com/office/drawing/2014/main" id="{BDDC9865-7A76-4E5D-BC12-AD46A03B4AE4}"/>
                </a:ext>
              </a:extLst>
            </p:cNvPr>
            <p:cNvSpPr txBox="1"/>
            <p:nvPr/>
          </p:nvSpPr>
          <p:spPr>
            <a:xfrm>
              <a:off x="7194928" y="6227429"/>
              <a:ext cx="3499673" cy="196211"/>
            </a:xfrm>
            <a:prstGeom prst="rect">
              <a:avLst/>
            </a:prstGeom>
            <a:noFill/>
            <a:ln cap="flat">
              <a:noFill/>
            </a:ln>
          </p:spPr>
          <p:txBody>
            <a:bodyPr vert="horz" wrap="none" lIns="91440" tIns="45720" rIns="91440" bIns="45720" anchor="t" anchorCtr="0" compatLnSpc="1">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IN" sz="675" b="1" i="0" u="none" strike="noStrike" kern="1200" cap="none" spc="0" normalizeH="0" baseline="0" noProof="0" dirty="0">
                  <a:ln>
                    <a:noFill/>
                  </a:ln>
                  <a:solidFill>
                    <a:srgbClr val="000000"/>
                  </a:solidFill>
                  <a:effectLst/>
                  <a:uLnTx/>
                  <a:uFillTx/>
                  <a:latin typeface="Verdana"/>
                  <a:ea typeface="+mn-ea"/>
                  <a:cs typeface="+mn-cs"/>
                </a:rPr>
                <a:t>NOTE</a:t>
              </a:r>
              <a:r>
                <a:rPr kumimoji="0" lang="en-IN" sz="675" b="0" i="0" u="none" strike="noStrike" kern="1200" cap="none" spc="0" normalizeH="0" baseline="0" noProof="0" dirty="0">
                  <a:ln>
                    <a:noFill/>
                  </a:ln>
                  <a:solidFill>
                    <a:srgbClr val="000000"/>
                  </a:solidFill>
                  <a:effectLst/>
                  <a:uLnTx/>
                  <a:uFillTx/>
                  <a:latin typeface="Verdana"/>
                  <a:ea typeface="+mn-ea"/>
                  <a:cs typeface="+mn-cs"/>
                </a:rPr>
                <a:t>* The above diagram is a representative depiction of sample journeys</a:t>
              </a:r>
            </a:p>
          </p:txBody>
        </p:sp>
        <p:cxnSp>
          <p:nvCxnSpPr>
            <p:cNvPr id="66" name="Straight Arrow Connector 85">
              <a:extLst>
                <a:ext uri="{FF2B5EF4-FFF2-40B4-BE49-F238E27FC236}">
                  <a16:creationId xmlns:a16="http://schemas.microsoft.com/office/drawing/2014/main" id="{8C0BE0BC-AC8A-4374-85C0-58C08BA0EBD6}"/>
                </a:ext>
              </a:extLst>
            </p:cNvPr>
            <p:cNvCxnSpPr>
              <a:stCxn id="19" idx="1"/>
              <a:endCxn id="38" idx="1"/>
            </p:cNvCxnSpPr>
            <p:nvPr/>
          </p:nvCxnSpPr>
          <p:spPr>
            <a:xfrm flipV="1">
              <a:off x="11305914" y="2435532"/>
              <a:ext cx="321312" cy="2676078"/>
            </a:xfrm>
            <a:prstGeom prst="bentConnector3">
              <a:avLst>
                <a:gd name="adj1" fmla="val 171146"/>
              </a:avLst>
            </a:prstGeom>
            <a:noFill/>
            <a:ln w="6345" cap="flat">
              <a:solidFill>
                <a:srgbClr val="000000"/>
              </a:solidFill>
              <a:prstDash val="solid"/>
              <a:miter/>
              <a:tailEnd type="arrow"/>
            </a:ln>
          </p:spPr>
        </p:cxnSp>
        <p:sp>
          <p:nvSpPr>
            <p:cNvPr id="67" name="Rectangle 142">
              <a:extLst>
                <a:ext uri="{FF2B5EF4-FFF2-40B4-BE49-F238E27FC236}">
                  <a16:creationId xmlns:a16="http://schemas.microsoft.com/office/drawing/2014/main" id="{1A3BADC2-088D-44CA-A93F-AA5536B1C9D9}"/>
                </a:ext>
              </a:extLst>
            </p:cNvPr>
            <p:cNvSpPr/>
            <p:nvPr/>
          </p:nvSpPr>
          <p:spPr>
            <a:xfrm>
              <a:off x="198342" y="1631481"/>
              <a:ext cx="2162199" cy="1223412"/>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50" b="0" i="0" u="none" strike="noStrike" kern="1200" cap="none" spc="0" normalizeH="0" baseline="0" noProof="0" dirty="0">
                  <a:ln>
                    <a:noFill/>
                  </a:ln>
                  <a:solidFill>
                    <a:srgbClr val="3B3D43"/>
                  </a:solidFill>
                  <a:effectLst/>
                  <a:uLnTx/>
                  <a:uFillTx/>
                  <a:latin typeface="Hind"/>
                  <a:ea typeface="+mn-ea"/>
                  <a:cs typeface="+mn-cs"/>
                </a:rPr>
                <a:t>Each patient journey is unique. The metric calculations and analytics your brand relies on to measure performance and improve patient outcomes must reflect your brand’s unique patient journey at every step.</a:t>
              </a:r>
            </a:p>
          </p:txBody>
        </p:sp>
        <p:grpSp>
          <p:nvGrpSpPr>
            <p:cNvPr id="68" name="Group 143">
              <a:extLst>
                <a:ext uri="{FF2B5EF4-FFF2-40B4-BE49-F238E27FC236}">
                  <a16:creationId xmlns:a16="http://schemas.microsoft.com/office/drawing/2014/main" id="{DFE049C0-827B-4A87-8F35-748FAAE373C9}"/>
                </a:ext>
              </a:extLst>
            </p:cNvPr>
            <p:cNvGrpSpPr/>
            <p:nvPr/>
          </p:nvGrpSpPr>
          <p:grpSpPr>
            <a:xfrm>
              <a:off x="103948" y="5841863"/>
              <a:ext cx="2601842" cy="666881"/>
              <a:chOff x="103948" y="5841863"/>
              <a:chExt cx="2601842" cy="666881"/>
            </a:xfrm>
          </p:grpSpPr>
          <p:grpSp>
            <p:nvGrpSpPr>
              <p:cNvPr id="69" name="Group 144">
                <a:extLst>
                  <a:ext uri="{FF2B5EF4-FFF2-40B4-BE49-F238E27FC236}">
                    <a16:creationId xmlns:a16="http://schemas.microsoft.com/office/drawing/2014/main" id="{5CBBF9B3-AA78-40A1-A591-C6A4E2D5EAB2}"/>
                  </a:ext>
                </a:extLst>
              </p:cNvPr>
              <p:cNvGrpSpPr/>
              <p:nvPr/>
            </p:nvGrpSpPr>
            <p:grpSpPr>
              <a:xfrm>
                <a:off x="103948" y="5841863"/>
                <a:ext cx="2601842" cy="666881"/>
                <a:chOff x="103948" y="5841863"/>
                <a:chExt cx="2601842" cy="666881"/>
              </a:xfrm>
            </p:grpSpPr>
            <p:sp>
              <p:nvSpPr>
                <p:cNvPr id="70" name="Rounded Rectangle 77">
                  <a:extLst>
                    <a:ext uri="{FF2B5EF4-FFF2-40B4-BE49-F238E27FC236}">
                      <a16:creationId xmlns:a16="http://schemas.microsoft.com/office/drawing/2014/main" id="{F9E0152F-6E66-4838-BEDA-144B195E0AEB}"/>
                    </a:ext>
                  </a:extLst>
                </p:cNvPr>
                <p:cNvSpPr/>
                <p:nvPr/>
              </p:nvSpPr>
              <p:spPr>
                <a:xfrm>
                  <a:off x="337779" y="6088779"/>
                  <a:ext cx="606100" cy="18608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57150" cap="flat">
                  <a:solidFill>
                    <a:srgbClr val="000000"/>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675" b="0" i="0" u="none" strike="noStrike" kern="1200" cap="none" spc="0" normalizeH="0" baseline="0" noProof="0" dirty="0">
                    <a:ln>
                      <a:noFill/>
                    </a:ln>
                    <a:solidFill>
                      <a:srgbClr val="000000"/>
                    </a:solidFill>
                    <a:effectLst/>
                    <a:uLnTx/>
                    <a:uFillTx/>
                    <a:latin typeface="Verdana"/>
                    <a:ea typeface="+mn-ea"/>
                    <a:cs typeface="+mn-cs"/>
                  </a:endParaRPr>
                </a:p>
              </p:txBody>
            </p:sp>
            <p:sp>
              <p:nvSpPr>
                <p:cNvPr id="71" name="Rounded Rectangle 78">
                  <a:extLst>
                    <a:ext uri="{FF2B5EF4-FFF2-40B4-BE49-F238E27FC236}">
                      <a16:creationId xmlns:a16="http://schemas.microsoft.com/office/drawing/2014/main" id="{9F8E827D-9165-47BD-AC0F-92E87BAD0302}"/>
                    </a:ext>
                  </a:extLst>
                </p:cNvPr>
                <p:cNvSpPr/>
                <p:nvPr/>
              </p:nvSpPr>
              <p:spPr>
                <a:xfrm>
                  <a:off x="1484976" y="6118469"/>
                  <a:ext cx="607298" cy="18458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BFBFB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675" b="0" i="0" u="none" strike="noStrike" kern="1200" cap="none" spc="0" normalizeH="0" baseline="0" noProof="0" dirty="0">
                    <a:ln>
                      <a:noFill/>
                    </a:ln>
                    <a:solidFill>
                      <a:srgbClr val="000000"/>
                    </a:solidFill>
                    <a:effectLst/>
                    <a:uLnTx/>
                    <a:uFillTx/>
                    <a:latin typeface="Verdana"/>
                    <a:ea typeface="+mn-ea"/>
                    <a:cs typeface="+mn-cs"/>
                  </a:endParaRPr>
                </a:p>
              </p:txBody>
            </p:sp>
            <p:sp>
              <p:nvSpPr>
                <p:cNvPr id="72" name="Rectangle 148">
                  <a:extLst>
                    <a:ext uri="{FF2B5EF4-FFF2-40B4-BE49-F238E27FC236}">
                      <a16:creationId xmlns:a16="http://schemas.microsoft.com/office/drawing/2014/main" id="{B04D41FF-504F-446F-9BC9-1E2B1F4D7E04}"/>
                    </a:ext>
                  </a:extLst>
                </p:cNvPr>
                <p:cNvSpPr/>
                <p:nvPr/>
              </p:nvSpPr>
              <p:spPr>
                <a:xfrm>
                  <a:off x="140012" y="5847825"/>
                  <a:ext cx="2565778" cy="660919"/>
                </a:xfrm>
                <a:prstGeom prst="rect">
                  <a:avLst/>
                </a:prstGeom>
                <a:noFill/>
                <a:ln w="12701" cap="flat">
                  <a:solidFill>
                    <a:srgbClr val="00507E"/>
                  </a:solidFill>
                  <a:prstDash val="solid"/>
                  <a:miter/>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350" b="0" i="0" u="none" strike="noStrike" kern="1200" cap="none" spc="0" normalizeH="0" baseline="0" noProof="0" dirty="0">
                    <a:ln>
                      <a:noFill/>
                    </a:ln>
                    <a:solidFill>
                      <a:srgbClr val="FFFFFF"/>
                    </a:solidFill>
                    <a:effectLst/>
                    <a:uLnTx/>
                    <a:uFillTx/>
                    <a:latin typeface="Verdana"/>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350" b="0" i="0" u="none" strike="noStrike" kern="1200" cap="none" spc="0" normalizeH="0" baseline="0" noProof="0" dirty="0">
                    <a:ln>
                      <a:noFill/>
                    </a:ln>
                    <a:solidFill>
                      <a:srgbClr val="FFFFFF"/>
                    </a:solidFill>
                    <a:effectLst/>
                    <a:uLnTx/>
                    <a:uFillTx/>
                    <a:latin typeface="Verdana"/>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IN" sz="1350" b="0" i="0" u="none" strike="noStrike" kern="1200" cap="none" spc="0" normalizeH="0" baseline="0" noProof="0" dirty="0">
                      <a:ln>
                        <a:noFill/>
                      </a:ln>
                      <a:solidFill>
                        <a:srgbClr val="FFFFFF"/>
                      </a:solidFill>
                      <a:effectLst/>
                      <a:uLnTx/>
                      <a:uFillTx/>
                      <a:latin typeface="Verdana"/>
                      <a:ea typeface="+mn-ea"/>
                      <a:cs typeface="+mn-cs"/>
                    </a:rPr>
                    <a:t>              </a:t>
                  </a:r>
                </a:p>
              </p:txBody>
            </p:sp>
            <p:sp>
              <p:nvSpPr>
                <p:cNvPr id="73" name="TextBox 149">
                  <a:extLst>
                    <a:ext uri="{FF2B5EF4-FFF2-40B4-BE49-F238E27FC236}">
                      <a16:creationId xmlns:a16="http://schemas.microsoft.com/office/drawing/2014/main" id="{C51F1D5E-1F88-4757-A4A2-FCFC3571E980}"/>
                    </a:ext>
                  </a:extLst>
                </p:cNvPr>
                <p:cNvSpPr txBox="1"/>
                <p:nvPr/>
              </p:nvSpPr>
              <p:spPr>
                <a:xfrm>
                  <a:off x="945078" y="5841863"/>
                  <a:ext cx="620685" cy="219291"/>
                </a:xfrm>
                <a:prstGeom prst="rect">
                  <a:avLst/>
                </a:prstGeom>
                <a:noFill/>
                <a:ln cap="flat">
                  <a:noFill/>
                </a:ln>
              </p:spPr>
              <p:txBody>
                <a:bodyPr vert="horz" wrap="none" lIns="91440" tIns="45720" rIns="91440" bIns="45720" anchor="t" anchorCtr="0" compatLnSpc="1">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IN" sz="825" b="0" i="0" u="none" strike="noStrike" kern="1200" cap="none" spc="0" normalizeH="0" baseline="0" noProof="0" dirty="0">
                      <a:ln>
                        <a:noFill/>
                      </a:ln>
                      <a:solidFill>
                        <a:srgbClr val="000000"/>
                      </a:solidFill>
                      <a:effectLst/>
                      <a:uLnTx/>
                      <a:uFillTx/>
                      <a:latin typeface="Verdana"/>
                      <a:ea typeface="+mn-ea"/>
                      <a:cs typeface="+mn-cs"/>
                    </a:rPr>
                    <a:t>LEGEND</a:t>
                  </a:r>
                </a:p>
              </p:txBody>
            </p:sp>
            <p:sp>
              <p:nvSpPr>
                <p:cNvPr id="74" name="Rectangle 150">
                  <a:extLst>
                    <a:ext uri="{FF2B5EF4-FFF2-40B4-BE49-F238E27FC236}">
                      <a16:creationId xmlns:a16="http://schemas.microsoft.com/office/drawing/2014/main" id="{E03CD631-B98C-40BA-94C7-9646F4928D9E}"/>
                    </a:ext>
                  </a:extLst>
                </p:cNvPr>
                <p:cNvSpPr/>
                <p:nvPr/>
              </p:nvSpPr>
              <p:spPr>
                <a:xfrm>
                  <a:off x="103948" y="6328059"/>
                  <a:ext cx="1140165" cy="127503"/>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IN" sz="825" b="0" i="0" u="none" strike="noStrike" kern="1200" cap="none" spc="0" normalizeH="0" baseline="0" noProof="0" dirty="0">
                      <a:ln>
                        <a:noFill/>
                      </a:ln>
                      <a:solidFill>
                        <a:srgbClr val="000000"/>
                      </a:solidFill>
                      <a:effectLst/>
                      <a:uLnTx/>
                      <a:uFillTx/>
                      <a:latin typeface="Verdana"/>
                      <a:ea typeface="+mn-ea"/>
                      <a:cs typeface="+mn-cs"/>
                    </a:rPr>
                    <a:t>Process</a:t>
                  </a:r>
                </a:p>
              </p:txBody>
            </p:sp>
            <p:sp>
              <p:nvSpPr>
                <p:cNvPr id="75" name="Rectangle 151">
                  <a:extLst>
                    <a:ext uri="{FF2B5EF4-FFF2-40B4-BE49-F238E27FC236}">
                      <a16:creationId xmlns:a16="http://schemas.microsoft.com/office/drawing/2014/main" id="{D058D01E-67FA-4ADA-BAE1-E5F624CDD6F7}"/>
                    </a:ext>
                  </a:extLst>
                </p:cNvPr>
                <p:cNvSpPr/>
                <p:nvPr/>
              </p:nvSpPr>
              <p:spPr>
                <a:xfrm>
                  <a:off x="1244114" y="6343997"/>
                  <a:ext cx="1097078" cy="126488"/>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IN" sz="825" b="0" i="0" u="none" strike="noStrike" kern="1200" cap="none" spc="0" normalizeH="0" baseline="0" noProof="0" dirty="0">
                      <a:ln>
                        <a:noFill/>
                      </a:ln>
                      <a:solidFill>
                        <a:srgbClr val="000000"/>
                      </a:solidFill>
                      <a:effectLst/>
                      <a:uLnTx/>
                      <a:uFillTx/>
                      <a:latin typeface="Verdana"/>
                      <a:ea typeface="+mn-ea"/>
                      <a:cs typeface="+mn-cs"/>
                    </a:rPr>
                    <a:t>Bottlenecks</a:t>
                  </a:r>
                  <a:endParaRPr kumimoji="0" lang="en-IN" sz="1350" b="0" i="0" u="none" strike="noStrike" kern="1200" cap="none" spc="0" normalizeH="0" baseline="0" noProof="0" dirty="0">
                    <a:ln>
                      <a:noFill/>
                    </a:ln>
                    <a:solidFill>
                      <a:srgbClr val="000000"/>
                    </a:solidFill>
                    <a:effectLst/>
                    <a:uLnTx/>
                    <a:uFillTx/>
                    <a:latin typeface="Verdana"/>
                    <a:ea typeface="+mn-ea"/>
                    <a:cs typeface="+mn-cs"/>
                  </a:endParaRPr>
                </a:p>
              </p:txBody>
            </p:sp>
          </p:grpSp>
          <p:sp>
            <p:nvSpPr>
              <p:cNvPr id="76" name="Right Arrow 84">
                <a:extLst>
                  <a:ext uri="{FF2B5EF4-FFF2-40B4-BE49-F238E27FC236}">
                    <a16:creationId xmlns:a16="http://schemas.microsoft.com/office/drawing/2014/main" id="{DAF6BA2E-56F6-445A-BEF9-946CB1C48018}"/>
                  </a:ext>
                </a:extLst>
              </p:cNvPr>
              <p:cNvSpPr/>
              <p:nvPr/>
            </p:nvSpPr>
            <p:spPr>
              <a:xfrm>
                <a:off x="1072828" y="6085862"/>
                <a:ext cx="283189" cy="160532"/>
              </a:xfrm>
              <a:custGeom>
                <a:avLst>
                  <a:gd name="f0" fmla="val 1547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7F7F7F"/>
              </a:solidFill>
              <a:ln cap="flat">
                <a:noFill/>
                <a:prstDash val="solid"/>
              </a:ln>
            </p:spPr>
            <p:txBody>
              <a:bodyPr vert="horz" wrap="square" lIns="91440" tIns="45720" rIns="91440" bIns="45720" anchor="ctr" anchorCtr="1" compatLnSpc="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350" b="0" i="0" u="none" strike="noStrike" kern="1200" cap="none" spc="0" normalizeH="0" baseline="0" noProof="0" dirty="0">
                  <a:ln>
                    <a:noFill/>
                  </a:ln>
                  <a:solidFill>
                    <a:srgbClr val="FFFFFF"/>
                  </a:solidFill>
                  <a:effectLst/>
                  <a:uLnTx/>
                  <a:uFillTx/>
                  <a:latin typeface="Verdana"/>
                  <a:ea typeface="+mn-ea"/>
                  <a:cs typeface="+mn-cs"/>
                </a:endParaRPr>
              </a:p>
            </p:txBody>
          </p:sp>
        </p:grpSp>
      </p:grpSp>
      <p:sp>
        <p:nvSpPr>
          <p:cNvPr id="77" name="Rectangle 27">
            <a:extLst>
              <a:ext uri="{FF2B5EF4-FFF2-40B4-BE49-F238E27FC236}">
                <a16:creationId xmlns:a16="http://schemas.microsoft.com/office/drawing/2014/main" id="{C24351FD-1DEE-4A5F-A56F-16E872D3A120}"/>
              </a:ext>
            </a:extLst>
          </p:cNvPr>
          <p:cNvSpPr/>
          <p:nvPr/>
        </p:nvSpPr>
        <p:spPr>
          <a:xfrm>
            <a:off x="237954" y="6635096"/>
            <a:ext cx="3657600" cy="107725"/>
          </a:xfrm>
          <a:prstGeom prst="rect">
            <a:avLst/>
          </a:prstGeom>
          <a:noFill/>
          <a:ln cap="flat">
            <a:noFill/>
            <a:prstDash val="solid"/>
          </a:ln>
        </p:spPr>
        <p:txBody>
          <a:bodyPr vert="horz" wrap="square" lIns="0" tIns="0" rIns="0" bIns="0"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00" b="0" i="0" u="none" strike="noStrike" kern="0" cap="none" spc="0" normalizeH="0" baseline="0" noProof="0" dirty="0">
                <a:ln>
                  <a:noFill/>
                </a:ln>
                <a:solidFill>
                  <a:srgbClr val="B1B1B1"/>
                </a:solidFill>
                <a:effectLst/>
                <a:uLnTx/>
                <a:uFillTx/>
                <a:latin typeface="Ubuntu" pitchFamily="34"/>
                <a:ea typeface="+mn-ea"/>
                <a:cs typeface="Ubuntu" pitchFamily="34"/>
              </a:rPr>
              <a:t>THE OPPORTUNITY: DATA DRIVEN ENGAGEMENT OF HCPS &amp; PATIENTS </a:t>
            </a:r>
          </a:p>
        </p:txBody>
      </p:sp>
      <p:pic>
        <p:nvPicPr>
          <p:cNvPr id="78" name="Picture 112">
            <a:extLst>
              <a:ext uri="{FF2B5EF4-FFF2-40B4-BE49-F238E27FC236}">
                <a16:creationId xmlns:a16="http://schemas.microsoft.com/office/drawing/2014/main" id="{8597C117-7A19-D8EC-B4B4-8AA4B54E15E0}"/>
              </a:ext>
            </a:extLst>
          </p:cNvPr>
          <p:cNvPicPr>
            <a:picLocks noChangeAspect="1"/>
          </p:cNvPicPr>
          <p:nvPr/>
        </p:nvPicPr>
        <p:blipFill>
          <a:blip r:embed="rId5"/>
          <a:stretch>
            <a:fillRect/>
          </a:stretch>
        </p:blipFill>
        <p:spPr>
          <a:xfrm>
            <a:off x="69870" y="4801550"/>
            <a:ext cx="802129" cy="542339"/>
          </a:xfrm>
          <a:prstGeom prst="rect">
            <a:avLst/>
          </a:prstGeom>
          <a:noFill/>
          <a:ln cap="flat">
            <a:noFill/>
          </a:ln>
        </p:spPr>
      </p:pic>
      <p:pic>
        <p:nvPicPr>
          <p:cNvPr id="79" name="Picture 112">
            <a:extLst>
              <a:ext uri="{FF2B5EF4-FFF2-40B4-BE49-F238E27FC236}">
                <a16:creationId xmlns:a16="http://schemas.microsoft.com/office/drawing/2014/main" id="{9B41F580-4F97-A041-5576-B0896BDA8922}"/>
              </a:ext>
            </a:extLst>
          </p:cNvPr>
          <p:cNvPicPr>
            <a:picLocks noChangeAspect="1"/>
          </p:cNvPicPr>
          <p:nvPr/>
        </p:nvPicPr>
        <p:blipFill>
          <a:blip r:embed="rId5"/>
          <a:stretch>
            <a:fillRect/>
          </a:stretch>
        </p:blipFill>
        <p:spPr>
          <a:xfrm>
            <a:off x="52309" y="3260507"/>
            <a:ext cx="802129" cy="542339"/>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a:extLst>
              <a:ext uri="{FF2B5EF4-FFF2-40B4-BE49-F238E27FC236}">
                <a16:creationId xmlns:a16="http://schemas.microsoft.com/office/drawing/2014/main" id="{4ABC00BF-703D-5321-EA18-55CA61AA2F2A}"/>
              </a:ext>
            </a:extLst>
          </p:cNvPr>
          <p:cNvSpPr>
            <a:spLocks noGrp="1"/>
          </p:cNvSpPr>
          <p:nvPr>
            <p:ph type="title"/>
          </p:nvPr>
        </p:nvSpPr>
        <p:spPr>
          <a:xfrm>
            <a:off x="414971" y="320993"/>
            <a:ext cx="9136801" cy="731520"/>
          </a:xfrm>
        </p:spPr>
        <p:txBody>
          <a:bodyPr/>
          <a:lstStyle/>
          <a:p>
            <a:r>
              <a:rPr lang="en-US"/>
              <a:t>We have experience linking insights across Hub, claims, </a:t>
            </a:r>
            <a:br>
              <a:rPr lang="en-US"/>
            </a:br>
            <a:r>
              <a:rPr lang="en-US"/>
              <a:t>clinical, weather, and SDOH* data to enhance your orchestrated customer experience</a:t>
            </a:r>
          </a:p>
        </p:txBody>
      </p:sp>
      <p:pic>
        <p:nvPicPr>
          <p:cNvPr id="73" name="Graphic 72" descr="Venn diagram with solid fill">
            <a:extLst>
              <a:ext uri="{FF2B5EF4-FFF2-40B4-BE49-F238E27FC236}">
                <a16:creationId xmlns:a16="http://schemas.microsoft.com/office/drawing/2014/main" id="{F4DADCB7-E0A2-2E2B-D328-E01651D7FE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333" y="110923"/>
            <a:ext cx="192966" cy="192966"/>
          </a:xfrm>
          <a:prstGeom prst="rect">
            <a:avLst/>
          </a:prstGeom>
        </p:spPr>
      </p:pic>
      <p:sp>
        <p:nvSpPr>
          <p:cNvPr id="2" name="TextBox 1">
            <a:extLst>
              <a:ext uri="{FF2B5EF4-FFF2-40B4-BE49-F238E27FC236}">
                <a16:creationId xmlns:a16="http://schemas.microsoft.com/office/drawing/2014/main" id="{A20ABC61-493C-0ED1-1CDE-0683986487F1}"/>
              </a:ext>
            </a:extLst>
          </p:cNvPr>
          <p:cNvSpPr txBox="1"/>
          <p:nvPr/>
        </p:nvSpPr>
        <p:spPr>
          <a:xfrm>
            <a:off x="311026" y="6250051"/>
            <a:ext cx="319866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Ubuntu"/>
                <a:ea typeface="+mn-ea"/>
                <a:cs typeface="+mn-cs"/>
              </a:rPr>
              <a:t>* Social Determinants of Health (SDOH)</a:t>
            </a:r>
            <a:endParaRPr kumimoji="0" lang="en-US" sz="1200" b="0" i="0" u="none" strike="noStrike" kern="1200" cap="none" spc="0" normalizeH="0" baseline="0" noProof="0">
              <a:ln>
                <a:noFill/>
              </a:ln>
              <a:solidFill>
                <a:prstClr val="black"/>
              </a:solidFill>
              <a:effectLst/>
              <a:uLnTx/>
              <a:uFillTx/>
              <a:latin typeface="Ubuntu"/>
              <a:ea typeface="+mn-ea"/>
              <a:cs typeface="+mn-cs"/>
            </a:endParaRPr>
          </a:p>
        </p:txBody>
      </p:sp>
      <p:sp>
        <p:nvSpPr>
          <p:cNvPr id="16" name="Rectangle 15">
            <a:extLst>
              <a:ext uri="{FF2B5EF4-FFF2-40B4-BE49-F238E27FC236}">
                <a16:creationId xmlns:a16="http://schemas.microsoft.com/office/drawing/2014/main" id="{53307E98-0CB7-0965-F82E-A20D9316DCBB}"/>
              </a:ext>
            </a:extLst>
          </p:cNvPr>
          <p:cNvSpPr/>
          <p:nvPr/>
        </p:nvSpPr>
        <p:spPr>
          <a:xfrm>
            <a:off x="6273109" y="1412875"/>
            <a:ext cx="5387331" cy="4686588"/>
          </a:xfrm>
          <a:prstGeom prst="rect">
            <a:avLst/>
          </a:prstGeom>
          <a:solidFill>
            <a:schemeClr val="bg2"/>
          </a:solidFill>
          <a:ln w="635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Ubuntu"/>
              <a:ea typeface="+mn-ea"/>
              <a:cs typeface="+mn-cs"/>
            </a:endParaRPr>
          </a:p>
        </p:txBody>
      </p:sp>
      <p:sp>
        <p:nvSpPr>
          <p:cNvPr id="94" name="TextBox 93">
            <a:extLst>
              <a:ext uri="{FF2B5EF4-FFF2-40B4-BE49-F238E27FC236}">
                <a16:creationId xmlns:a16="http://schemas.microsoft.com/office/drawing/2014/main" id="{AA28FEBD-468A-D77D-16B8-F57A024C6143}"/>
              </a:ext>
            </a:extLst>
          </p:cNvPr>
          <p:cNvSpPr txBox="1"/>
          <p:nvPr/>
        </p:nvSpPr>
        <p:spPr>
          <a:xfrm>
            <a:off x="6795854" y="1513147"/>
            <a:ext cx="4567743"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70AD"/>
                </a:solidFill>
                <a:effectLst/>
                <a:uLnTx/>
                <a:uFillTx/>
                <a:latin typeface="Ubuntu"/>
                <a:ea typeface="+mn-ea"/>
                <a:cs typeface="+mn-cs"/>
              </a:rPr>
              <a:t>Predictive Triggers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70AD"/>
                </a:solidFill>
                <a:effectLst/>
                <a:uLnTx/>
                <a:uFillTx/>
                <a:latin typeface="Ubuntu"/>
                <a:ea typeface="+mn-ea"/>
                <a:cs typeface="+mn-cs"/>
              </a:rPr>
              <a:t>For Next Best Action</a:t>
            </a:r>
            <a:endParaRPr kumimoji="0" lang="en-US" sz="2000" b="1" i="0" u="none" strike="noStrike" kern="1200" cap="none" spc="0" normalizeH="0" baseline="0" noProof="0">
              <a:ln>
                <a:noFill/>
              </a:ln>
              <a:solidFill>
                <a:srgbClr val="0070AD"/>
              </a:solidFill>
              <a:effectLst/>
              <a:uLnTx/>
              <a:uFillTx/>
              <a:latin typeface="Ubuntu"/>
              <a:ea typeface="+mn-ea"/>
              <a:cs typeface="+mn-cs"/>
            </a:endParaRPr>
          </a:p>
        </p:txBody>
      </p:sp>
      <p:sp>
        <p:nvSpPr>
          <p:cNvPr id="5" name="TextBox 4">
            <a:extLst>
              <a:ext uri="{FF2B5EF4-FFF2-40B4-BE49-F238E27FC236}">
                <a16:creationId xmlns:a16="http://schemas.microsoft.com/office/drawing/2014/main" id="{CCF76B28-D8B9-2995-1F66-5E4EB462B63D}"/>
              </a:ext>
            </a:extLst>
          </p:cNvPr>
          <p:cNvSpPr txBox="1"/>
          <p:nvPr/>
        </p:nvSpPr>
        <p:spPr>
          <a:xfrm>
            <a:off x="7685903" y="2669336"/>
            <a:ext cx="350931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prstClr val="black"/>
                </a:solidFill>
                <a:effectLst/>
                <a:uLnTx/>
                <a:uFillTx/>
                <a:latin typeface="Ubuntu"/>
                <a:ea typeface="+mn-ea"/>
                <a:cs typeface="+mn-cs"/>
              </a:rPr>
              <a:t>Alert a Bylvay Care Coordinator that a patient is high risk of PA denial.</a:t>
            </a:r>
            <a:endParaRPr kumimoji="0" lang="en-US" sz="2000" b="0" i="0" u="none" strike="noStrike" kern="1200" cap="none" spc="0" normalizeH="0" baseline="0" noProof="0">
              <a:ln>
                <a:noFill/>
              </a:ln>
              <a:solidFill>
                <a:prstClr val="black"/>
              </a:solidFill>
              <a:effectLst/>
              <a:uLnTx/>
              <a:uFillTx/>
              <a:latin typeface="Ubuntu"/>
              <a:ea typeface="+mn-ea"/>
              <a:cs typeface="+mn-cs"/>
            </a:endParaRPr>
          </a:p>
        </p:txBody>
      </p:sp>
      <p:sp>
        <p:nvSpPr>
          <p:cNvPr id="6" name="TextBox 5">
            <a:extLst>
              <a:ext uri="{FF2B5EF4-FFF2-40B4-BE49-F238E27FC236}">
                <a16:creationId xmlns:a16="http://schemas.microsoft.com/office/drawing/2014/main" id="{4BB0F415-38AC-B181-CC03-BBD90A3F2741}"/>
              </a:ext>
            </a:extLst>
          </p:cNvPr>
          <p:cNvSpPr txBox="1"/>
          <p:nvPr/>
        </p:nvSpPr>
        <p:spPr>
          <a:xfrm>
            <a:off x="7636476" y="4006052"/>
            <a:ext cx="3373395"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prstClr val="black"/>
                </a:solidFill>
                <a:effectLst/>
                <a:uLnTx/>
                <a:uFillTx/>
                <a:latin typeface="Ubuntu"/>
                <a:ea typeface="+mn-ea"/>
                <a:cs typeface="+mn-cs"/>
              </a:rPr>
              <a:t>Recommend a Sales Rep </a:t>
            </a:r>
            <a:br>
              <a:rPr kumimoji="0" lang="de-DE" sz="2000" b="0" i="0" u="none" strike="noStrike" kern="1200" cap="none" spc="0" normalizeH="0" baseline="0" noProof="0">
                <a:ln>
                  <a:noFill/>
                </a:ln>
                <a:solidFill>
                  <a:prstClr val="black"/>
                </a:solidFill>
                <a:effectLst/>
                <a:uLnTx/>
                <a:uFillTx/>
                <a:latin typeface="Ubuntu"/>
                <a:ea typeface="+mn-ea"/>
                <a:cs typeface="+mn-cs"/>
              </a:rPr>
            </a:br>
            <a:r>
              <a:rPr kumimoji="0" lang="de-DE" sz="2000" b="0" i="0" u="none" strike="noStrike" kern="1200" cap="none" spc="0" normalizeH="0" baseline="0" noProof="0">
                <a:ln>
                  <a:noFill/>
                </a:ln>
                <a:solidFill>
                  <a:prstClr val="black"/>
                </a:solidFill>
                <a:effectLst/>
                <a:uLnTx/>
                <a:uFillTx/>
                <a:latin typeface="Ubuntu"/>
                <a:ea typeface="+mn-ea"/>
                <a:cs typeface="+mn-cs"/>
              </a:rPr>
              <a:t>detail the Onc/Gastro </a:t>
            </a:r>
            <a:br>
              <a:rPr kumimoji="0" lang="de-DE" sz="2000" b="0" i="0" u="none" strike="noStrike" kern="1200" cap="none" spc="0" normalizeH="0" baseline="0" noProof="0">
                <a:ln>
                  <a:noFill/>
                </a:ln>
                <a:solidFill>
                  <a:prstClr val="black"/>
                </a:solidFill>
                <a:effectLst/>
                <a:uLnTx/>
                <a:uFillTx/>
                <a:latin typeface="Ubuntu"/>
                <a:ea typeface="+mn-ea"/>
                <a:cs typeface="+mn-cs"/>
              </a:rPr>
            </a:br>
            <a:r>
              <a:rPr kumimoji="0" lang="de-DE" sz="2000" b="0" i="0" u="none" strike="noStrike" kern="1200" cap="none" spc="0" normalizeH="0" baseline="0" noProof="0">
                <a:ln>
                  <a:noFill/>
                </a:ln>
                <a:solidFill>
                  <a:prstClr val="black"/>
                </a:solidFill>
                <a:effectLst/>
                <a:uLnTx/>
                <a:uFillTx/>
                <a:latin typeface="Ubuntu"/>
                <a:ea typeface="+mn-ea"/>
                <a:cs typeface="+mn-cs"/>
              </a:rPr>
              <a:t>treating a patient predicted </a:t>
            </a:r>
            <a:br>
              <a:rPr kumimoji="0" lang="de-DE" sz="2000" b="0" i="0" u="none" strike="noStrike" kern="1200" cap="none" spc="0" normalizeH="0" baseline="0" noProof="0">
                <a:ln>
                  <a:noFill/>
                </a:ln>
                <a:solidFill>
                  <a:prstClr val="black"/>
                </a:solidFill>
                <a:effectLst/>
                <a:uLnTx/>
                <a:uFillTx/>
                <a:latin typeface="Ubuntu"/>
                <a:ea typeface="+mn-ea"/>
                <a:cs typeface="+mn-cs"/>
              </a:rPr>
            </a:br>
            <a:r>
              <a:rPr kumimoji="0" lang="de-DE" sz="2000" b="0" i="0" u="none" strike="noStrike" kern="1200" cap="none" spc="0" normalizeH="0" baseline="0" noProof="0">
                <a:ln>
                  <a:noFill/>
                </a:ln>
                <a:solidFill>
                  <a:prstClr val="black"/>
                </a:solidFill>
                <a:effectLst/>
                <a:uLnTx/>
                <a:uFillTx/>
                <a:latin typeface="Ubuntu"/>
                <a:ea typeface="+mn-ea"/>
                <a:cs typeface="+mn-cs"/>
              </a:rPr>
              <a:t>to be diagnosed with </a:t>
            </a:r>
            <a:br>
              <a:rPr kumimoji="0" lang="de-DE" sz="2000" b="0" i="0" u="none" strike="noStrike" kern="1200" cap="none" spc="0" normalizeH="0" baseline="0" noProof="0">
                <a:ln>
                  <a:noFill/>
                </a:ln>
                <a:solidFill>
                  <a:prstClr val="black"/>
                </a:solidFill>
                <a:effectLst/>
                <a:uLnTx/>
                <a:uFillTx/>
                <a:latin typeface="Ubuntu"/>
                <a:ea typeface="+mn-ea"/>
                <a:cs typeface="+mn-cs"/>
              </a:rPr>
            </a:br>
            <a:r>
              <a:rPr kumimoji="0" lang="de-DE" sz="2000" b="0" i="0" u="none" strike="noStrike" kern="1200" cap="none" spc="0" normalizeH="0" baseline="0" noProof="0">
                <a:ln>
                  <a:noFill/>
                </a:ln>
                <a:solidFill>
                  <a:prstClr val="black"/>
                </a:solidFill>
                <a:effectLst/>
                <a:uLnTx/>
                <a:uFillTx/>
                <a:latin typeface="Ubuntu"/>
                <a:ea typeface="+mn-ea"/>
                <a:cs typeface="+mn-cs"/>
              </a:rPr>
              <a:t>carcinoid syndrome.</a:t>
            </a:r>
            <a:endParaRPr kumimoji="0" lang="en-US" sz="2000" b="0" i="0" u="none" strike="noStrike" kern="1200" cap="none" spc="0" normalizeH="0" baseline="0" noProof="0">
              <a:ln>
                <a:noFill/>
              </a:ln>
              <a:solidFill>
                <a:prstClr val="black"/>
              </a:solidFill>
              <a:effectLst/>
              <a:uLnTx/>
              <a:uFillTx/>
              <a:latin typeface="Ubuntu"/>
              <a:ea typeface="+mn-ea"/>
              <a:cs typeface="+mn-cs"/>
            </a:endParaRPr>
          </a:p>
        </p:txBody>
      </p:sp>
      <p:pic>
        <p:nvPicPr>
          <p:cNvPr id="8" name="Graphic 7" descr="Doctor female outline">
            <a:extLst>
              <a:ext uri="{FF2B5EF4-FFF2-40B4-BE49-F238E27FC236}">
                <a16:creationId xmlns:a16="http://schemas.microsoft.com/office/drawing/2014/main" id="{74562938-77D3-DC96-4D06-5819530B34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5282" y="2637306"/>
            <a:ext cx="619275" cy="619275"/>
          </a:xfrm>
          <a:prstGeom prst="rect">
            <a:avLst/>
          </a:prstGeom>
        </p:spPr>
      </p:pic>
      <p:pic>
        <p:nvPicPr>
          <p:cNvPr id="12" name="Graphic 11" descr="Hospital outline">
            <a:extLst>
              <a:ext uri="{FF2B5EF4-FFF2-40B4-BE49-F238E27FC236}">
                <a16:creationId xmlns:a16="http://schemas.microsoft.com/office/drawing/2014/main" id="{E7623058-0A18-0F43-D82A-DBFF46BEBC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95854" y="3926474"/>
            <a:ext cx="619275" cy="619275"/>
          </a:xfrm>
          <a:prstGeom prst="rect">
            <a:avLst/>
          </a:prstGeom>
        </p:spPr>
      </p:pic>
      <p:sp>
        <p:nvSpPr>
          <p:cNvPr id="15" name="Rectangle 14">
            <a:extLst>
              <a:ext uri="{FF2B5EF4-FFF2-40B4-BE49-F238E27FC236}">
                <a16:creationId xmlns:a16="http://schemas.microsoft.com/office/drawing/2014/main" id="{4380525F-A6A8-3B1C-E0E7-88ABF72170AC}"/>
              </a:ext>
            </a:extLst>
          </p:cNvPr>
          <p:cNvSpPr/>
          <p:nvPr/>
        </p:nvSpPr>
        <p:spPr>
          <a:xfrm>
            <a:off x="556271" y="1412875"/>
            <a:ext cx="5387331" cy="4686589"/>
          </a:xfrm>
          <a:prstGeom prst="rect">
            <a:avLst/>
          </a:prstGeom>
          <a:solidFill>
            <a:schemeClr val="bg2"/>
          </a:solidFill>
          <a:ln w="635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Ubuntu"/>
              <a:ea typeface="+mn-ea"/>
              <a:cs typeface="+mn-cs"/>
            </a:endParaRPr>
          </a:p>
        </p:txBody>
      </p:sp>
      <p:pic>
        <p:nvPicPr>
          <p:cNvPr id="3" name="Picture 2">
            <a:extLst>
              <a:ext uri="{FF2B5EF4-FFF2-40B4-BE49-F238E27FC236}">
                <a16:creationId xmlns:a16="http://schemas.microsoft.com/office/drawing/2014/main" id="{7D163B43-0E09-1276-3094-8D89774514FF}"/>
              </a:ext>
            </a:extLst>
          </p:cNvPr>
          <p:cNvPicPr>
            <a:picLocks noChangeAspect="1"/>
          </p:cNvPicPr>
          <p:nvPr/>
        </p:nvPicPr>
        <p:blipFill>
          <a:blip r:embed="rId9"/>
          <a:stretch>
            <a:fillRect/>
          </a:stretch>
        </p:blipFill>
        <p:spPr>
          <a:xfrm>
            <a:off x="1793763" y="2613443"/>
            <a:ext cx="2902738" cy="976376"/>
          </a:xfrm>
          <a:prstGeom prst="rect">
            <a:avLst/>
          </a:prstGeom>
        </p:spPr>
      </p:pic>
      <p:pic>
        <p:nvPicPr>
          <p:cNvPr id="84" name="Picture 83">
            <a:extLst>
              <a:ext uri="{FF2B5EF4-FFF2-40B4-BE49-F238E27FC236}">
                <a16:creationId xmlns:a16="http://schemas.microsoft.com/office/drawing/2014/main" id="{55A90327-A50C-152D-4049-D8A203766AEE}"/>
              </a:ext>
            </a:extLst>
          </p:cNvPr>
          <p:cNvPicPr>
            <a:picLocks noChangeAspect="1"/>
          </p:cNvPicPr>
          <p:nvPr/>
        </p:nvPicPr>
        <p:blipFill>
          <a:blip r:embed="rId10"/>
          <a:stretch>
            <a:fillRect/>
          </a:stretch>
        </p:blipFill>
        <p:spPr>
          <a:xfrm>
            <a:off x="1761226" y="3765605"/>
            <a:ext cx="2967812" cy="1342132"/>
          </a:xfrm>
          <a:prstGeom prst="rect">
            <a:avLst/>
          </a:prstGeom>
        </p:spPr>
      </p:pic>
      <p:sp>
        <p:nvSpPr>
          <p:cNvPr id="86" name="TextBox 85">
            <a:extLst>
              <a:ext uri="{FF2B5EF4-FFF2-40B4-BE49-F238E27FC236}">
                <a16:creationId xmlns:a16="http://schemas.microsoft.com/office/drawing/2014/main" id="{7F34A419-5E3F-BF68-48FF-D3DA7DB14168}"/>
              </a:ext>
            </a:extLst>
          </p:cNvPr>
          <p:cNvSpPr txBox="1"/>
          <p:nvPr/>
        </p:nvSpPr>
        <p:spPr>
          <a:xfrm>
            <a:off x="860345" y="1513147"/>
            <a:ext cx="451484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70AD"/>
                </a:solidFill>
                <a:effectLst/>
                <a:uLnTx/>
                <a:uFillTx/>
                <a:latin typeface="Ubuntu"/>
                <a:ea typeface="+mn-ea"/>
                <a:cs typeface="+mn-cs"/>
              </a:rPr>
              <a:t>ML-driven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70AD"/>
                </a:solidFill>
                <a:effectLst/>
                <a:uLnTx/>
                <a:uFillTx/>
                <a:latin typeface="Ubuntu"/>
                <a:ea typeface="+mn-ea"/>
                <a:cs typeface="+mn-cs"/>
              </a:rPr>
              <a:t>Microsegmentation</a:t>
            </a:r>
            <a:endParaRPr kumimoji="0" lang="en-US" sz="2000" b="1" i="0" u="none" strike="noStrike" kern="1200" cap="none" spc="0" normalizeH="0" baseline="0" noProof="0">
              <a:ln>
                <a:noFill/>
              </a:ln>
              <a:solidFill>
                <a:srgbClr val="0070AD"/>
              </a:solidFill>
              <a:effectLst/>
              <a:uLnTx/>
              <a:uFillTx/>
              <a:latin typeface="Ubuntu"/>
              <a:ea typeface="+mn-ea"/>
              <a:cs typeface="+mn-cs"/>
            </a:endParaRPr>
          </a:p>
        </p:txBody>
      </p:sp>
      <p:sp>
        <p:nvSpPr>
          <p:cNvPr id="9" name="TextBox 8">
            <a:extLst>
              <a:ext uri="{FF2B5EF4-FFF2-40B4-BE49-F238E27FC236}">
                <a16:creationId xmlns:a16="http://schemas.microsoft.com/office/drawing/2014/main" id="{FF2275B5-096F-4872-56AE-6BCE9920FA38}"/>
              </a:ext>
            </a:extLst>
          </p:cNvPr>
          <p:cNvSpPr txBox="1"/>
          <p:nvPr/>
        </p:nvSpPr>
        <p:spPr>
          <a:xfrm>
            <a:off x="922128" y="5234862"/>
            <a:ext cx="4712556"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prstClr val="black"/>
                </a:solidFill>
                <a:effectLst/>
                <a:uLnTx/>
                <a:uFillTx/>
                <a:latin typeface="Ubuntu"/>
                <a:ea typeface="+mn-ea"/>
                <a:cs typeface="+mn-cs"/>
              </a:rPr>
              <a:t>Tailor messaging based on the behaviors of HCPs and patients.</a:t>
            </a:r>
            <a:endParaRPr kumimoji="0" lang="en-US" sz="2000" b="0" i="0" u="none" strike="noStrike" kern="1200" cap="none" spc="0" normalizeH="0" baseline="0" noProof="0">
              <a:ln>
                <a:noFill/>
              </a:ln>
              <a:solidFill>
                <a:prstClr val="black"/>
              </a:solidFill>
              <a:effectLst/>
              <a:uLnTx/>
              <a:uFillTx/>
              <a:latin typeface="Ubuntu"/>
              <a:ea typeface="+mn-ea"/>
              <a:cs typeface="+mn-cs"/>
            </a:endParaRPr>
          </a:p>
        </p:txBody>
      </p:sp>
      <p:cxnSp>
        <p:nvCxnSpPr>
          <p:cNvPr id="20" name="Straight Connector 19">
            <a:extLst>
              <a:ext uri="{FF2B5EF4-FFF2-40B4-BE49-F238E27FC236}">
                <a16:creationId xmlns:a16="http://schemas.microsoft.com/office/drawing/2014/main" id="{E9F65D78-6A82-9B21-E82E-3EA16D88EE96}"/>
              </a:ext>
            </a:extLst>
          </p:cNvPr>
          <p:cNvCxnSpPr>
            <a:cxnSpLocks/>
          </p:cNvCxnSpPr>
          <p:nvPr/>
        </p:nvCxnSpPr>
        <p:spPr>
          <a:xfrm>
            <a:off x="2709393" y="2401607"/>
            <a:ext cx="70076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40C61B-6A5F-61E8-07D2-CA2D33840EAD}"/>
              </a:ext>
            </a:extLst>
          </p:cNvPr>
          <p:cNvCxnSpPr>
            <a:cxnSpLocks/>
          </p:cNvCxnSpPr>
          <p:nvPr/>
        </p:nvCxnSpPr>
        <p:spPr>
          <a:xfrm>
            <a:off x="8590525" y="2424124"/>
            <a:ext cx="70076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49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67">
            <a:extLst>
              <a:ext uri="{FF2B5EF4-FFF2-40B4-BE49-F238E27FC236}">
                <a16:creationId xmlns:a16="http://schemas.microsoft.com/office/drawing/2014/main" id="{4ABC00BF-703D-5321-EA18-55CA61AA2F2A}"/>
              </a:ext>
            </a:extLst>
          </p:cNvPr>
          <p:cNvSpPr>
            <a:spLocks noGrp="1"/>
          </p:cNvSpPr>
          <p:nvPr>
            <p:ph type="title"/>
          </p:nvPr>
        </p:nvSpPr>
        <p:spPr/>
        <p:txBody>
          <a:bodyPr/>
          <a:lstStyle/>
          <a:p>
            <a:r>
              <a:rPr lang="en-US"/>
              <a:t>We can quickly create journeys from Hub and Specialty Pharma data to visually explore the path from referral to fulfillment</a:t>
            </a:r>
          </a:p>
        </p:txBody>
      </p:sp>
      <p:pic>
        <p:nvPicPr>
          <p:cNvPr id="73" name="Graphic 72" descr="Venn diagram with solid fill">
            <a:extLst>
              <a:ext uri="{FF2B5EF4-FFF2-40B4-BE49-F238E27FC236}">
                <a16:creationId xmlns:a16="http://schemas.microsoft.com/office/drawing/2014/main" id="{F4DADCB7-E0A2-2E2B-D328-E01651D7FE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333" y="110923"/>
            <a:ext cx="192966" cy="192966"/>
          </a:xfrm>
          <a:prstGeom prst="rect">
            <a:avLst/>
          </a:prstGeom>
        </p:spPr>
      </p:pic>
      <p:sp>
        <p:nvSpPr>
          <p:cNvPr id="2" name="Rectangle: Rounded Corners 1">
            <a:extLst>
              <a:ext uri="{FF2B5EF4-FFF2-40B4-BE49-F238E27FC236}">
                <a16:creationId xmlns:a16="http://schemas.microsoft.com/office/drawing/2014/main" id="{C14A334F-7A5C-8557-777E-13E3B93325B4}"/>
              </a:ext>
            </a:extLst>
          </p:cNvPr>
          <p:cNvSpPr/>
          <p:nvPr/>
        </p:nvSpPr>
        <p:spPr>
          <a:xfrm>
            <a:off x="407989" y="1520776"/>
            <a:ext cx="6264660" cy="4843234"/>
          </a:xfrm>
          <a:prstGeom prst="roundRect">
            <a:avLst>
              <a:gd name="adj" fmla="val 2219"/>
            </a:avLst>
          </a:prstGeom>
          <a:solidFill>
            <a:srgbClr val="DDDDDD"/>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Ubuntu"/>
              <a:ea typeface="+mn-ea"/>
              <a:cs typeface="+mn-cs"/>
            </a:endParaRPr>
          </a:p>
        </p:txBody>
      </p:sp>
      <p:pic>
        <p:nvPicPr>
          <p:cNvPr id="28" name="Picture 27">
            <a:extLst>
              <a:ext uri="{FF2B5EF4-FFF2-40B4-BE49-F238E27FC236}">
                <a16:creationId xmlns:a16="http://schemas.microsoft.com/office/drawing/2014/main" id="{AE572FAE-55F4-B212-C76A-600B21B2E4C2}"/>
              </a:ext>
            </a:extLst>
          </p:cNvPr>
          <p:cNvPicPr>
            <a:picLocks noChangeAspect="1"/>
          </p:cNvPicPr>
          <p:nvPr/>
        </p:nvPicPr>
        <p:blipFill>
          <a:blip r:embed="rId5"/>
          <a:stretch>
            <a:fillRect/>
          </a:stretch>
        </p:blipFill>
        <p:spPr>
          <a:xfrm>
            <a:off x="642137" y="1856225"/>
            <a:ext cx="5746308" cy="4187101"/>
          </a:xfrm>
          <a:prstGeom prst="rect">
            <a:avLst/>
          </a:prstGeom>
        </p:spPr>
      </p:pic>
      <p:sp>
        <p:nvSpPr>
          <p:cNvPr id="5" name="TextBox 4">
            <a:extLst>
              <a:ext uri="{FF2B5EF4-FFF2-40B4-BE49-F238E27FC236}">
                <a16:creationId xmlns:a16="http://schemas.microsoft.com/office/drawing/2014/main" id="{CBE8D277-CC3B-0FC1-CD5F-573D07E6A81A}"/>
              </a:ext>
            </a:extLst>
          </p:cNvPr>
          <p:cNvSpPr txBox="1"/>
          <p:nvPr/>
        </p:nvSpPr>
        <p:spPr>
          <a:xfrm>
            <a:off x="7043350" y="1764030"/>
            <a:ext cx="4819645" cy="4078039"/>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a:ln>
                  <a:noFill/>
                </a:ln>
                <a:solidFill>
                  <a:prstClr val="black"/>
                </a:solidFill>
                <a:effectLst/>
                <a:uLnTx/>
                <a:uFillTx/>
                <a:latin typeface="Ubuntu"/>
                <a:ea typeface="+mn-ea"/>
                <a:cs typeface="+mn-cs"/>
              </a:rPr>
              <a:t>Allows the patient support teams to:</a:t>
            </a:r>
          </a:p>
          <a:p>
            <a:pPr marL="285750" marR="0" lvl="0" indent="-285750" algn="l" defTabSz="914400" rtl="0" eaLnBrk="1" fontAlgn="auto" latinLnBrk="0" hangingPunct="1">
              <a:lnSpc>
                <a:spcPct val="100000"/>
              </a:lnSpc>
              <a:spcBef>
                <a:spcPct val="0"/>
              </a:spcBef>
              <a:spcAft>
                <a:spcPts val="600"/>
              </a:spcAft>
              <a:buClr>
                <a:srgbClr val="0070AD"/>
              </a:buClr>
              <a:buSzTx/>
              <a:buFont typeface="Wingdings" panose="05000000000000000000" pitchFamily="2" charset="2"/>
              <a:buChar char="§"/>
              <a:tabLst/>
              <a:defRPr/>
            </a:pPr>
            <a:r>
              <a:rPr kumimoji="0" lang="en-US" sz="2000" b="0" i="0" u="none" strike="noStrike" kern="1200" cap="none" spc="0" normalizeH="0" baseline="0" noProof="0">
                <a:ln>
                  <a:noFill/>
                </a:ln>
                <a:solidFill>
                  <a:prstClr val="black"/>
                </a:solidFill>
                <a:effectLst/>
                <a:uLnTx/>
                <a:uFillTx/>
                <a:latin typeface="Ubuntu"/>
                <a:ea typeface="+mn-ea"/>
                <a:cs typeface="+mn-cs"/>
              </a:rPr>
              <a:t>Understand the most common path that cases follow</a:t>
            </a:r>
          </a:p>
          <a:p>
            <a:pPr marL="285750" marR="0" lvl="0" indent="-285750" algn="l" defTabSz="914400" rtl="0" eaLnBrk="1" fontAlgn="auto" latinLnBrk="0" hangingPunct="1">
              <a:lnSpc>
                <a:spcPct val="100000"/>
              </a:lnSpc>
              <a:spcBef>
                <a:spcPct val="0"/>
              </a:spcBef>
              <a:spcAft>
                <a:spcPts val="600"/>
              </a:spcAft>
              <a:buClr>
                <a:srgbClr val="0070AD"/>
              </a:buClr>
              <a:buSzTx/>
              <a:buFont typeface="Wingdings" panose="05000000000000000000" pitchFamily="2" charset="2"/>
              <a:buChar char="§"/>
              <a:tabLst/>
              <a:defRPr/>
            </a:pPr>
            <a:r>
              <a:rPr kumimoji="0" lang="en-US" sz="2000" b="0" i="0" u="none" strike="noStrike" kern="1200" cap="none" spc="0" normalizeH="0" baseline="0" noProof="0">
                <a:ln>
                  <a:noFill/>
                </a:ln>
                <a:solidFill>
                  <a:prstClr val="black"/>
                </a:solidFill>
                <a:effectLst/>
                <a:uLnTx/>
                <a:uFillTx/>
                <a:latin typeface="Ubuntu"/>
                <a:ea typeface="+mn-ea"/>
                <a:cs typeface="+mn-cs"/>
              </a:rPr>
              <a:t>Understand alternative paths to fulfillment </a:t>
            </a:r>
            <a:br>
              <a:rPr kumimoji="0" lang="en-US" sz="2000" b="0" i="0" u="none" strike="noStrike" kern="1200" cap="none" spc="0" normalizeH="0" baseline="0" noProof="0">
                <a:ln>
                  <a:noFill/>
                </a:ln>
                <a:solidFill>
                  <a:prstClr val="black"/>
                </a:solidFill>
                <a:effectLst/>
                <a:uLnTx/>
                <a:uFillTx/>
                <a:latin typeface="Ubuntu"/>
                <a:ea typeface="+mn-ea"/>
                <a:cs typeface="+mn-cs"/>
              </a:rPr>
            </a:br>
            <a:r>
              <a:rPr kumimoji="0" lang="en-US" sz="2000" b="0" i="0" u="none" strike="noStrike" kern="1200" cap="none" spc="0" normalizeH="0" baseline="0" noProof="0">
                <a:ln>
                  <a:noFill/>
                </a:ln>
                <a:solidFill>
                  <a:prstClr val="black"/>
                </a:solidFill>
                <a:effectLst/>
                <a:uLnTx/>
                <a:uFillTx/>
                <a:latin typeface="Ubuntu"/>
                <a:ea typeface="+mn-ea"/>
                <a:cs typeface="+mn-cs"/>
              </a:rPr>
              <a:t>or abandonment </a:t>
            </a:r>
          </a:p>
          <a:p>
            <a:pPr marL="285750" marR="0" lvl="0" indent="-285750" algn="l" defTabSz="914400" rtl="0" eaLnBrk="1" fontAlgn="auto" latinLnBrk="0" hangingPunct="1">
              <a:lnSpc>
                <a:spcPct val="100000"/>
              </a:lnSpc>
              <a:spcBef>
                <a:spcPct val="0"/>
              </a:spcBef>
              <a:spcAft>
                <a:spcPts val="600"/>
              </a:spcAft>
              <a:buClr>
                <a:srgbClr val="0070AD"/>
              </a:buClr>
              <a:buSzTx/>
              <a:buFont typeface="Wingdings" panose="05000000000000000000" pitchFamily="2" charset="2"/>
              <a:buChar char="§"/>
              <a:tabLst/>
              <a:defRPr/>
            </a:pPr>
            <a:r>
              <a:rPr kumimoji="0" lang="en-US" sz="2000" b="0" i="0" u="none" strike="noStrike" kern="1200" cap="none" spc="0" normalizeH="0" baseline="0" noProof="0">
                <a:ln>
                  <a:noFill/>
                </a:ln>
                <a:solidFill>
                  <a:prstClr val="black"/>
                </a:solidFill>
                <a:effectLst/>
                <a:uLnTx/>
                <a:uFillTx/>
                <a:latin typeface="Ubuntu"/>
                <a:ea typeface="+mn-ea"/>
                <a:cs typeface="+mn-cs"/>
              </a:rPr>
              <a:t>Breakdown the steps in prior authorization</a:t>
            </a:r>
          </a:p>
          <a:p>
            <a:pPr marL="285750" marR="0" lvl="0" indent="-285750" algn="l" defTabSz="914400" rtl="0" eaLnBrk="1" fontAlgn="auto" latinLnBrk="0" hangingPunct="1">
              <a:lnSpc>
                <a:spcPct val="100000"/>
              </a:lnSpc>
              <a:spcBef>
                <a:spcPct val="0"/>
              </a:spcBef>
              <a:spcAft>
                <a:spcPts val="600"/>
              </a:spcAft>
              <a:buClr>
                <a:srgbClr val="0070AD"/>
              </a:buClr>
              <a:buSzTx/>
              <a:buFont typeface="Wingdings" panose="05000000000000000000" pitchFamily="2" charset="2"/>
              <a:buChar char="§"/>
              <a:tabLst/>
              <a:defRPr/>
            </a:pPr>
            <a:r>
              <a:rPr kumimoji="0" lang="en-US" sz="2000" b="0" i="0" u="none" strike="noStrike" kern="1200" cap="none" spc="0" normalizeH="0" baseline="0" noProof="0">
                <a:ln>
                  <a:noFill/>
                </a:ln>
                <a:solidFill>
                  <a:prstClr val="black"/>
                </a:solidFill>
                <a:effectLst/>
                <a:uLnTx/>
                <a:uFillTx/>
                <a:latin typeface="Ubuntu"/>
                <a:ea typeface="+mn-ea"/>
                <a:cs typeface="+mn-cs"/>
              </a:rPr>
              <a:t>Identify and classify ways in which authorization </a:t>
            </a:r>
            <a:br>
              <a:rPr kumimoji="0" lang="en-US" sz="2000" b="0" i="0" u="none" strike="noStrike" kern="1200" cap="none" spc="0" normalizeH="0" baseline="0" noProof="0">
                <a:ln>
                  <a:noFill/>
                </a:ln>
                <a:solidFill>
                  <a:prstClr val="black"/>
                </a:solidFill>
                <a:effectLst/>
                <a:uLnTx/>
                <a:uFillTx/>
                <a:latin typeface="Ubuntu"/>
                <a:ea typeface="+mn-ea"/>
                <a:cs typeface="+mn-cs"/>
              </a:rPr>
            </a:br>
            <a:r>
              <a:rPr kumimoji="0" lang="en-US" sz="2000" b="0" i="0" u="none" strike="noStrike" kern="1200" cap="none" spc="0" normalizeH="0" baseline="0" noProof="0">
                <a:ln>
                  <a:noFill/>
                </a:ln>
                <a:solidFill>
                  <a:prstClr val="black"/>
                </a:solidFill>
                <a:effectLst/>
                <a:uLnTx/>
                <a:uFillTx/>
                <a:latin typeface="Ubuntu"/>
                <a:ea typeface="+mn-ea"/>
                <a:cs typeface="+mn-cs"/>
              </a:rPr>
              <a:t>is obtained</a:t>
            </a:r>
          </a:p>
          <a:p>
            <a:pPr marL="285750" marR="0" lvl="0" indent="-285750" algn="l" defTabSz="914400" rtl="0" eaLnBrk="1" fontAlgn="auto" latinLnBrk="0" hangingPunct="1">
              <a:lnSpc>
                <a:spcPct val="100000"/>
              </a:lnSpc>
              <a:spcBef>
                <a:spcPct val="0"/>
              </a:spcBef>
              <a:spcAft>
                <a:spcPts val="600"/>
              </a:spcAft>
              <a:buClrTx/>
              <a:buSzTx/>
              <a:buFont typeface="Arial"/>
              <a:buChar char="•"/>
              <a:tabLst/>
              <a:defRPr/>
            </a:pPr>
            <a:endParaRPr kumimoji="0" lang="en-US" sz="20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605609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22317F-70A0-419B-8D48-92749EAE5C47}"/>
              </a:ext>
            </a:extLst>
          </p:cNvPr>
          <p:cNvPicPr>
            <a:picLocks noChangeAspect="1"/>
          </p:cNvPicPr>
          <p:nvPr/>
        </p:nvPicPr>
        <p:blipFill>
          <a:blip r:embed="rId3">
            <a:alphaModFix/>
          </a:blip>
          <a:stretch>
            <a:fillRect/>
          </a:stretch>
        </p:blipFill>
        <p:spPr>
          <a:xfrm>
            <a:off x="338071" y="683501"/>
            <a:ext cx="11579259" cy="5574659"/>
          </a:xfrm>
          <a:prstGeom prst="rect">
            <a:avLst/>
          </a:prstGeom>
        </p:spPr>
      </p:pic>
      <p:sp>
        <p:nvSpPr>
          <p:cNvPr id="10" name="Title 3">
            <a:extLst>
              <a:ext uri="{FF2B5EF4-FFF2-40B4-BE49-F238E27FC236}">
                <a16:creationId xmlns:a16="http://schemas.microsoft.com/office/drawing/2014/main" id="{0B4A89B9-B8B2-44F2-92F4-E1AECA9D0648}"/>
              </a:ext>
            </a:extLst>
          </p:cNvPr>
          <p:cNvSpPr txBox="1">
            <a:spLocks/>
          </p:cNvSpPr>
          <p:nvPr/>
        </p:nvSpPr>
        <p:spPr>
          <a:xfrm>
            <a:off x="550200" y="0"/>
            <a:ext cx="11091600" cy="1104900"/>
          </a:xfrm>
        </p:spPr>
        <p:txBody>
          <a:bodyPr vert="horz" lIns="0" tIns="180000" rIns="0" bIns="0" rtlCol="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GB" sz="3000" b="0" i="0" u="none" strike="noStrike" kern="1200" cap="none" spc="0" normalizeH="0" baseline="0" noProof="0" dirty="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000" b="0" i="0" u="none" strike="noStrike" kern="1200" cap="none" spc="0" normalizeH="0" baseline="0" noProof="0" dirty="0">
              <a:ln>
                <a:noFill/>
              </a:ln>
              <a:solidFill>
                <a:srgbClr val="0070AD"/>
              </a:solidFill>
              <a:effectLst/>
              <a:uLnTx/>
              <a:uFillTx/>
              <a:latin typeface="Verdana"/>
              <a:ea typeface="+mj-ea"/>
              <a:cs typeface="+mj-cs"/>
            </a:endParaRPr>
          </a:p>
        </p:txBody>
      </p:sp>
      <p:sp>
        <p:nvSpPr>
          <p:cNvPr id="27" name="Title 2">
            <a:extLst>
              <a:ext uri="{FF2B5EF4-FFF2-40B4-BE49-F238E27FC236}">
                <a16:creationId xmlns:a16="http://schemas.microsoft.com/office/drawing/2014/main" id="{3F45B262-C819-4F45-9150-7E23D6D835C7}"/>
              </a:ext>
            </a:extLst>
          </p:cNvPr>
          <p:cNvSpPr>
            <a:spLocks noGrp="1"/>
          </p:cNvSpPr>
          <p:nvPr>
            <p:ph type="title"/>
          </p:nvPr>
        </p:nvSpPr>
        <p:spPr>
          <a:xfrm>
            <a:off x="171450" y="1760"/>
            <a:ext cx="11125236" cy="838828"/>
          </a:xfrm>
        </p:spPr>
        <p:txBody>
          <a:bodyPr/>
          <a:lstStyle/>
          <a:p>
            <a:r>
              <a:rPr lang="en-US" dirty="0"/>
              <a:t>Typical KPIs across Patients’ Journey</a:t>
            </a:r>
          </a:p>
        </p:txBody>
      </p:sp>
    </p:spTree>
    <p:extLst>
      <p:ext uri="{BB962C8B-B14F-4D97-AF65-F5344CB8AC3E}">
        <p14:creationId xmlns:p14="http://schemas.microsoft.com/office/powerpoint/2010/main" val="7467192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_2024">
  <a:themeElements>
    <a:clrScheme name="Capgemini 2024">
      <a:dk1>
        <a:sysClr val="windowText" lastClr="000000"/>
      </a:dk1>
      <a:lt1>
        <a:srgbClr val="FFFFFF"/>
      </a:lt1>
      <a:dk2>
        <a:srgbClr val="000000"/>
      </a:dk2>
      <a:lt2>
        <a:srgbClr val="F6F6F6"/>
      </a:lt2>
      <a:accent1>
        <a:srgbClr val="0070AD"/>
      </a:accent1>
      <a:accent2>
        <a:srgbClr val="12ABDB"/>
      </a:accent2>
      <a:accent3>
        <a:srgbClr val="14596B"/>
      </a:accent3>
      <a:accent4>
        <a:srgbClr val="272936"/>
      </a:accent4>
      <a:accent5>
        <a:srgbClr val="0F878A"/>
      </a:accent5>
      <a:accent6>
        <a:srgbClr val="00BFBF"/>
      </a:accent6>
      <a:hlink>
        <a:srgbClr val="00929B"/>
      </a:hlink>
      <a:folHlink>
        <a:srgbClr val="00BFBF"/>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GlobalGroup_V3.potx" id="{B261526D-0EC9-441A-90CA-285DAAE4B035}" vid="{63F816C4-3394-4A76-B8C7-355A6B6A18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2B143AD469E042BD3C0A7DC874005E" ma:contentTypeVersion="11" ma:contentTypeDescription="Create a new document." ma:contentTypeScope="" ma:versionID="ea6dbdabeefc52635c03f23f2f0b27fb">
  <xsd:schema xmlns:xsd="http://www.w3.org/2001/XMLSchema" xmlns:xs="http://www.w3.org/2001/XMLSchema" xmlns:p="http://schemas.microsoft.com/office/2006/metadata/properties" xmlns:ns2="84cc8ba6-731c-43fb-82b3-2240788bf6b9" xmlns:ns3="6febc717-b641-40dd-8ba0-d1ef933ce269" targetNamespace="http://schemas.microsoft.com/office/2006/metadata/properties" ma:root="true" ma:fieldsID="d006cb78933d1b121db021bff13dee5b" ns2:_="" ns3:_="">
    <xsd:import namespace="84cc8ba6-731c-43fb-82b3-2240788bf6b9"/>
    <xsd:import namespace="6febc717-b641-40dd-8ba0-d1ef933ce26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cc8ba6-731c-43fb-82b3-2240788bf6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ebc717-b641-40dd-8ba0-d1ef933ce269"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a209775c-a4c8-42a8-b1c7-dd978bbf5e98}" ma:internalName="TaxCatchAll" ma:showField="CatchAllData" ma:web="6febc717-b641-40dd-8ba0-d1ef933ce2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4cc8ba6-731c-43fb-82b3-2240788bf6b9">
      <Terms xmlns="http://schemas.microsoft.com/office/infopath/2007/PartnerControls"/>
    </lcf76f155ced4ddcb4097134ff3c332f>
    <TaxCatchAll xmlns="6febc717-b641-40dd-8ba0-d1ef933ce269" xsi:nil="true"/>
  </documentManagement>
</p:properties>
</file>

<file path=customXml/itemProps1.xml><?xml version="1.0" encoding="utf-8"?>
<ds:datastoreItem xmlns:ds="http://schemas.openxmlformats.org/officeDocument/2006/customXml" ds:itemID="{8015D73E-D629-40E8-884A-20CE3D19524D}">
  <ds:schemaRefs>
    <ds:schemaRef ds:uri="http://schemas.microsoft.com/sharepoint/v3/contenttype/forms"/>
  </ds:schemaRefs>
</ds:datastoreItem>
</file>

<file path=customXml/itemProps2.xml><?xml version="1.0" encoding="utf-8"?>
<ds:datastoreItem xmlns:ds="http://schemas.openxmlformats.org/officeDocument/2006/customXml" ds:itemID="{38CE5906-C1F7-47DF-9802-749C5F00CC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cc8ba6-731c-43fb-82b3-2240788bf6b9"/>
    <ds:schemaRef ds:uri="6febc717-b641-40dd-8ba0-d1ef933ce2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D3BF1A-71B5-4587-9682-92D91D9019F2}">
  <ds:schemaRefs>
    <ds:schemaRef ds:uri="http://schemas.microsoft.com/office/2006/metadata/properties"/>
    <ds:schemaRef ds:uri="http://schemas.microsoft.com/office/infopath/2007/PartnerControls"/>
    <ds:schemaRef ds:uri="84cc8ba6-731c-43fb-82b3-2240788bf6b9"/>
    <ds:schemaRef ds:uri="6febc717-b641-40dd-8ba0-d1ef933ce269"/>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otalTime>50739</TotalTime>
  <Words>1419</Words>
  <Application>Microsoft Office PowerPoint</Application>
  <PresentationFormat>Widescreen</PresentationFormat>
  <Paragraphs>210</Paragraphs>
  <Slides>11</Slides>
  <Notes>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24" baseType="lpstr">
      <vt:lpstr>Aptos</vt:lpstr>
      <vt:lpstr>Aptos Display</vt:lpstr>
      <vt:lpstr>Arial</vt:lpstr>
      <vt:lpstr>Calibri</vt:lpstr>
      <vt:lpstr>Hind</vt:lpstr>
      <vt:lpstr>Ubuntu</vt:lpstr>
      <vt:lpstr>Ubuntu Light</vt:lpstr>
      <vt:lpstr>Ubuntu Medium</vt:lpstr>
      <vt:lpstr>Verdana</vt:lpstr>
      <vt:lpstr>Wingdings</vt:lpstr>
      <vt:lpstr>Capgemini_2024</vt:lpstr>
      <vt:lpstr>think-cell Slide</vt:lpstr>
      <vt:lpstr>Diapositive think-cell</vt:lpstr>
      <vt:lpstr>Agentic AI Life Sciences Commercial</vt:lpstr>
      <vt:lpstr>PowerPoint Presentation</vt:lpstr>
      <vt:lpstr>PowerPoint Presentation</vt:lpstr>
      <vt:lpstr>Our Innovation COE will guide Ipsen’s adoption of Gen AI-driven Use Cases</vt:lpstr>
      <vt:lpstr>Proactively identify patients at risk of delays in prescription approval</vt:lpstr>
      <vt:lpstr>Patient Journey Overview SUPPORTED BY CAPGEMINI  </vt:lpstr>
      <vt:lpstr>We have experience linking insights across Hub, claims,  clinical, weather, and SDOH* data to enhance your orchestrated customer experience</vt:lpstr>
      <vt:lpstr>We can quickly create journeys from Hub and Specialty Pharma data to visually explore the path from referral to fulfillment</vt:lpstr>
      <vt:lpstr>Typical KPIs across Patients’ Journey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Sandhu, Ronjit</dc:creator>
  <cp:lastModifiedBy>Praharaj, Gourahari</cp:lastModifiedBy>
  <cp:revision>14</cp:revision>
  <dcterms:created xsi:type="dcterms:W3CDTF">2024-12-21T15:14:36Z</dcterms:created>
  <dcterms:modified xsi:type="dcterms:W3CDTF">2025-05-03T02:10:35Z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0x0101009D2B143AD469E042BD3C0A7DC874005E</vt:lpwstr>
  </property>
  <property fmtid="{D5CDD505-2E9C-101B-9397-08002B2CF9AE}" pid="3" name="MediaServiceImageTags">
    <vt:lpwstr/>
  </property>
</Properties>
</file>